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29"/>
  </p:handoutMasterIdLst>
  <p:sldIdLst>
    <p:sldId id="256" r:id="rId2"/>
    <p:sldId id="257" r:id="rId3"/>
    <p:sldId id="259" r:id="rId4"/>
    <p:sldId id="261" r:id="rId5"/>
    <p:sldId id="260" r:id="rId6"/>
    <p:sldId id="258" r:id="rId7"/>
    <p:sldId id="280" r:id="rId8"/>
    <p:sldId id="263" r:id="rId9"/>
    <p:sldId id="262" r:id="rId10"/>
    <p:sldId id="264" r:id="rId11"/>
    <p:sldId id="265" r:id="rId12"/>
    <p:sldId id="266" r:id="rId13"/>
    <p:sldId id="267" r:id="rId14"/>
    <p:sldId id="268" r:id="rId15"/>
    <p:sldId id="269" r:id="rId16"/>
    <p:sldId id="270" r:id="rId17"/>
    <p:sldId id="271" r:id="rId18"/>
    <p:sldId id="274" r:id="rId19"/>
    <p:sldId id="273" r:id="rId20"/>
    <p:sldId id="275" r:id="rId21"/>
    <p:sldId id="276" r:id="rId22"/>
    <p:sldId id="277" r:id="rId23"/>
    <p:sldId id="278" r:id="rId24"/>
    <p:sldId id="279" r:id="rId25"/>
    <p:sldId id="281" r:id="rId26"/>
    <p:sldId id="282" r:id="rId27"/>
    <p:sldId id="283" r:id="rId2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8116"/>
    <a:srgbClr val="CF9F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17" autoAdjust="0"/>
    <p:restoredTop sz="94660"/>
  </p:normalViewPr>
  <p:slideViewPr>
    <p:cSldViewPr snapToGrid="0" showGuides="1">
      <p:cViewPr varScale="1">
        <p:scale>
          <a:sx n="68" d="100"/>
          <a:sy n="68" d="100"/>
        </p:scale>
        <p:origin x="73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CDBEF33E-9146-427A-82FD-C28FF729815F}" type="datetimeFigureOut">
              <a:rPr lang="nl-NL" smtClean="0"/>
              <a:t>27-9-2022</a:t>
            </a:fld>
            <a:endParaRPr lang="nl-NL"/>
          </a:p>
        </p:txBody>
      </p:sp>
      <p:sp>
        <p:nvSpPr>
          <p:cNvPr id="4" name="Tijdelijke aanduiding voor voetteks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3166279C-89D5-4092-A52A-F2DB4B8F194F}" type="slidenum">
              <a:rPr lang="nl-NL" smtClean="0"/>
              <a:t>‹nr.›</a:t>
            </a:fld>
            <a:endParaRPr lang="nl-NL"/>
          </a:p>
        </p:txBody>
      </p:sp>
    </p:spTree>
    <p:extLst>
      <p:ext uri="{BB962C8B-B14F-4D97-AF65-F5344CB8AC3E}">
        <p14:creationId xmlns:p14="http://schemas.microsoft.com/office/powerpoint/2010/main" val="196678860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9/27/2022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nl.wikipedia.org/wiki/Agentschap_Telecom" TargetMode="External"/><Relationship Id="rId2" Type="http://schemas.openxmlformats.org/officeDocument/2006/relationships/hyperlink" Target="https://nl.wikipedia.org/wiki/Nieuwe_Voedsel_en_Waren_Autoriteit"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nl.wikipedia.org/wiki/Nederlandse_Maatschappij_voor_Nijverheid_en_Handel" TargetMode="External"/><Relationship Id="rId2" Type="http://schemas.openxmlformats.org/officeDocument/2006/relationships/hyperlink" Target="https://nl.wikipedia.org/wiki/KIvI"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iso.or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rva.nl/"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2208168" y="1991189"/>
            <a:ext cx="7766936" cy="1646302"/>
          </a:xfrm>
        </p:spPr>
        <p:txBody>
          <a:bodyPr/>
          <a:lstStyle/>
          <a:p>
            <a:pPr algn="ctr"/>
            <a:r>
              <a:rPr lang="nl-NL" dirty="0">
                <a:solidFill>
                  <a:schemeClr val="tx1"/>
                </a:solidFill>
              </a:rPr>
              <a:t>Keurmerken</a:t>
            </a:r>
          </a:p>
        </p:txBody>
      </p:sp>
      <p:sp>
        <p:nvSpPr>
          <p:cNvPr id="3" name="Ondertitel 2"/>
          <p:cNvSpPr>
            <a:spLocks noGrp="1"/>
          </p:cNvSpPr>
          <p:nvPr>
            <p:ph type="subTitle" idx="1"/>
          </p:nvPr>
        </p:nvSpPr>
        <p:spPr>
          <a:xfrm>
            <a:off x="1233689" y="3637491"/>
            <a:ext cx="7766936" cy="1096899"/>
          </a:xfrm>
        </p:spPr>
        <p:txBody>
          <a:bodyPr/>
          <a:lstStyle/>
          <a:p>
            <a:pPr algn="ctr"/>
            <a:r>
              <a:rPr lang="nl-NL" dirty="0"/>
              <a:t>Gerdien Vrielink</a:t>
            </a:r>
          </a:p>
        </p:txBody>
      </p:sp>
      <p:pic>
        <p:nvPicPr>
          <p:cNvPr id="5" name="Afbeelding 4">
            <a:extLst>
              <a:ext uri="{FF2B5EF4-FFF2-40B4-BE49-F238E27FC236}">
                <a16:creationId xmlns:a16="http://schemas.microsoft.com/office/drawing/2014/main" id="{4074972F-30A2-41A0-A114-512EFF4027D3}"/>
              </a:ext>
            </a:extLst>
          </p:cNvPr>
          <p:cNvPicPr>
            <a:picLocks noChangeAspect="1"/>
          </p:cNvPicPr>
          <p:nvPr/>
        </p:nvPicPr>
        <p:blipFill>
          <a:blip r:embed="rId2"/>
          <a:stretch>
            <a:fillRect/>
          </a:stretch>
        </p:blipFill>
        <p:spPr>
          <a:xfrm>
            <a:off x="11545824" y="0"/>
            <a:ext cx="646176" cy="6858000"/>
          </a:xfrm>
          <a:prstGeom prst="rect">
            <a:avLst/>
          </a:prstGeom>
        </p:spPr>
      </p:pic>
      <p:pic>
        <p:nvPicPr>
          <p:cNvPr id="6" name="Afbeelding 5">
            <a:extLst>
              <a:ext uri="{FF2B5EF4-FFF2-40B4-BE49-F238E27FC236}">
                <a16:creationId xmlns:a16="http://schemas.microsoft.com/office/drawing/2014/main" id="{925474C3-8BDB-431D-85D9-DEB70DF93973}"/>
              </a:ext>
            </a:extLst>
          </p:cNvPr>
          <p:cNvPicPr>
            <a:picLocks noChangeAspect="1"/>
          </p:cNvPicPr>
          <p:nvPr/>
        </p:nvPicPr>
        <p:blipFill>
          <a:blip r:embed="rId3"/>
          <a:stretch>
            <a:fillRect/>
          </a:stretch>
        </p:blipFill>
        <p:spPr>
          <a:xfrm>
            <a:off x="5390535" y="6299847"/>
            <a:ext cx="1402202" cy="310923"/>
          </a:xfrm>
          <a:prstGeom prst="rect">
            <a:avLst/>
          </a:prstGeom>
        </p:spPr>
      </p:pic>
    </p:spTree>
    <p:extLst>
      <p:ext uri="{BB962C8B-B14F-4D97-AF65-F5344CB8AC3E}">
        <p14:creationId xmlns:p14="http://schemas.microsoft.com/office/powerpoint/2010/main" val="1526574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1095555" y="957532"/>
            <a:ext cx="7617124" cy="4062651"/>
          </a:xfrm>
          <a:prstGeom prst="rect">
            <a:avLst/>
          </a:prstGeom>
          <a:noFill/>
        </p:spPr>
        <p:txBody>
          <a:bodyPr wrap="square" rtlCol="0">
            <a:spAutoFit/>
          </a:bodyPr>
          <a:lstStyle/>
          <a:p>
            <a:r>
              <a:rPr lang="nl-NL" sz="2400" dirty="0"/>
              <a:t>CE Markering</a:t>
            </a:r>
            <a:endParaRPr lang="nl-NL" dirty="0"/>
          </a:p>
          <a:p>
            <a:endParaRPr lang="nl-NL" dirty="0"/>
          </a:p>
          <a:p>
            <a:r>
              <a:rPr lang="nl-NL" dirty="0"/>
              <a:t>Beschrijft eisen voor diverse productgroepen namelijk</a:t>
            </a:r>
          </a:p>
          <a:p>
            <a:endParaRPr lang="nl-NL" dirty="0"/>
          </a:p>
          <a:p>
            <a:r>
              <a:rPr lang="nl-NL" dirty="0"/>
              <a:t>Explosieven voor civiel gebruik</a:t>
            </a:r>
          </a:p>
          <a:p>
            <a:r>
              <a:rPr lang="nl-NL" dirty="0"/>
              <a:t>Pyrotechnische artikelen</a:t>
            </a:r>
          </a:p>
          <a:p>
            <a:r>
              <a:rPr lang="nl-NL" dirty="0"/>
              <a:t>Bouwproducten</a:t>
            </a:r>
          </a:p>
          <a:p>
            <a:r>
              <a:rPr lang="nl-NL" dirty="0"/>
              <a:t>Speelgoed</a:t>
            </a:r>
          </a:p>
          <a:p>
            <a:r>
              <a:rPr lang="nl-NL" dirty="0" err="1"/>
              <a:t>Persoonlijkke</a:t>
            </a:r>
            <a:r>
              <a:rPr lang="nl-NL" dirty="0"/>
              <a:t> beschermingsmiddelen</a:t>
            </a:r>
          </a:p>
          <a:p>
            <a:r>
              <a:rPr lang="nl-NL" dirty="0"/>
              <a:t>Elektrische apparatuur</a:t>
            </a:r>
          </a:p>
          <a:p>
            <a:r>
              <a:rPr lang="nl-NL" dirty="0"/>
              <a:t>Medische hulpmiddelen</a:t>
            </a:r>
          </a:p>
          <a:p>
            <a:r>
              <a:rPr lang="nl-NL" dirty="0"/>
              <a:t>Meet en weegapparatuur </a:t>
            </a:r>
          </a:p>
          <a:p>
            <a:r>
              <a:rPr lang="nl-NL" dirty="0"/>
              <a:t>Machines, gas en drukapparatuur</a:t>
            </a:r>
          </a:p>
          <a:p>
            <a:r>
              <a:rPr lang="nl-NL" dirty="0"/>
              <a:t>Transportmiddelen</a:t>
            </a:r>
          </a:p>
        </p:txBody>
      </p:sp>
      <p:pic>
        <p:nvPicPr>
          <p:cNvPr id="3" name="Afbeelding 2">
            <a:extLst>
              <a:ext uri="{FF2B5EF4-FFF2-40B4-BE49-F238E27FC236}">
                <a16:creationId xmlns:a16="http://schemas.microsoft.com/office/drawing/2014/main" id="{2847DBEE-A119-4C87-A13E-D41A53A88268}"/>
              </a:ext>
            </a:extLst>
          </p:cNvPr>
          <p:cNvPicPr>
            <a:picLocks noChangeAspect="1"/>
          </p:cNvPicPr>
          <p:nvPr/>
        </p:nvPicPr>
        <p:blipFill>
          <a:blip r:embed="rId2"/>
          <a:stretch>
            <a:fillRect/>
          </a:stretch>
        </p:blipFill>
        <p:spPr>
          <a:xfrm>
            <a:off x="10485373" y="172120"/>
            <a:ext cx="1402202" cy="310923"/>
          </a:xfrm>
          <a:prstGeom prst="rect">
            <a:avLst/>
          </a:prstGeom>
        </p:spPr>
      </p:pic>
    </p:spTree>
    <p:extLst>
      <p:ext uri="{BB962C8B-B14F-4D97-AF65-F5344CB8AC3E}">
        <p14:creationId xmlns:p14="http://schemas.microsoft.com/office/powerpoint/2010/main" val="2004778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681486" y="1017918"/>
            <a:ext cx="9575321" cy="3231654"/>
          </a:xfrm>
          <a:prstGeom prst="rect">
            <a:avLst/>
          </a:prstGeom>
          <a:noFill/>
        </p:spPr>
        <p:txBody>
          <a:bodyPr wrap="square" rtlCol="0">
            <a:spAutoFit/>
          </a:bodyPr>
          <a:lstStyle/>
          <a:p>
            <a:r>
              <a:rPr lang="nl-NL" sz="2400" dirty="0"/>
              <a:t>Waarom?</a:t>
            </a:r>
          </a:p>
          <a:p>
            <a:endParaRPr lang="nl-NL" dirty="0"/>
          </a:p>
          <a:p>
            <a:r>
              <a:rPr lang="nl-NL" dirty="0"/>
              <a:t>Europese regeling die vastgelegd is in de nationale wetgeving.</a:t>
            </a:r>
          </a:p>
          <a:p>
            <a:endParaRPr lang="nl-NL" dirty="0"/>
          </a:p>
          <a:p>
            <a:r>
              <a:rPr lang="nl-NL" dirty="0"/>
              <a:t>Dus op basis van Nederlandse wet.</a:t>
            </a:r>
          </a:p>
          <a:p>
            <a:endParaRPr lang="nl-NL" dirty="0"/>
          </a:p>
          <a:p>
            <a:r>
              <a:rPr lang="nl-NL" dirty="0"/>
              <a:t>Het onterecht aanbrengen van de CE-markering en/of opstellen en ondertekenen van de conformiteitverklaring (ook wel: EG-verklaring van overeenstemming) is een economisch delict en valt in Nederland onder de Wet op de economische delicten. Toezicht hierop vindt plaats door bijvoorbeeld de toezichthouders </a:t>
            </a:r>
            <a:r>
              <a:rPr lang="nl-NL" dirty="0">
                <a:hlinkClick r:id="rId2" tooltip="Nieuwe Voedsel en Waren Autoriteit"/>
              </a:rPr>
              <a:t>nieuwe Voedsel en Waren Autoriteit</a:t>
            </a:r>
            <a:r>
              <a:rPr lang="nl-NL" dirty="0"/>
              <a:t> en het </a:t>
            </a:r>
            <a:r>
              <a:rPr lang="nl-NL" dirty="0">
                <a:hlinkClick r:id="rId3" tooltip="Agentschap Telecom"/>
              </a:rPr>
              <a:t>Agentschap Telecom</a:t>
            </a:r>
            <a:r>
              <a:rPr lang="nl-NL" dirty="0"/>
              <a:t>.</a:t>
            </a:r>
          </a:p>
        </p:txBody>
      </p:sp>
      <p:pic>
        <p:nvPicPr>
          <p:cNvPr id="3" name="Afbeelding 2">
            <a:extLst>
              <a:ext uri="{FF2B5EF4-FFF2-40B4-BE49-F238E27FC236}">
                <a16:creationId xmlns:a16="http://schemas.microsoft.com/office/drawing/2014/main" id="{0A397724-0D87-4034-AB2C-4551CF58A63A}"/>
              </a:ext>
            </a:extLst>
          </p:cNvPr>
          <p:cNvPicPr>
            <a:picLocks noChangeAspect="1"/>
          </p:cNvPicPr>
          <p:nvPr/>
        </p:nvPicPr>
        <p:blipFill>
          <a:blip r:embed="rId4"/>
          <a:stretch>
            <a:fillRect/>
          </a:stretch>
        </p:blipFill>
        <p:spPr>
          <a:xfrm>
            <a:off x="10541935" y="190973"/>
            <a:ext cx="1402202" cy="310923"/>
          </a:xfrm>
          <a:prstGeom prst="rect">
            <a:avLst/>
          </a:prstGeom>
        </p:spPr>
      </p:pic>
    </p:spTree>
    <p:extLst>
      <p:ext uri="{BB962C8B-B14F-4D97-AF65-F5344CB8AC3E}">
        <p14:creationId xmlns:p14="http://schemas.microsoft.com/office/powerpoint/2010/main" val="3476073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810883" y="888521"/>
            <a:ext cx="8945592" cy="5355312"/>
          </a:xfrm>
          <a:prstGeom prst="rect">
            <a:avLst/>
          </a:prstGeom>
          <a:noFill/>
        </p:spPr>
        <p:txBody>
          <a:bodyPr wrap="square" rtlCol="0">
            <a:spAutoFit/>
          </a:bodyPr>
          <a:lstStyle/>
          <a:p>
            <a:r>
              <a:rPr lang="nl-NL" sz="2400" dirty="0"/>
              <a:t>Oorsprong</a:t>
            </a:r>
          </a:p>
          <a:p>
            <a:endParaRPr lang="nl-NL" dirty="0"/>
          </a:p>
          <a:p>
            <a:r>
              <a:rPr lang="nl-NL" dirty="0"/>
              <a:t>Alle producten in de EU (zowel geproduceerd binnen de EU als buiten de EU) moeten aan minimale eisen voldoen. Deze zijn Europees vastgelegd.</a:t>
            </a:r>
          </a:p>
          <a:p>
            <a:endParaRPr lang="nl-NL" dirty="0"/>
          </a:p>
          <a:p>
            <a:endParaRPr lang="nl-NL" dirty="0"/>
          </a:p>
          <a:p>
            <a:r>
              <a:rPr lang="nl-NL" sz="2400" dirty="0"/>
              <a:t>Wie geeft de eisen aan?</a:t>
            </a:r>
          </a:p>
          <a:p>
            <a:r>
              <a:rPr lang="nl-NL" dirty="0"/>
              <a:t>De Europese Unie geeft de eisen aan.</a:t>
            </a:r>
          </a:p>
          <a:p>
            <a:endParaRPr lang="nl-NL" dirty="0"/>
          </a:p>
          <a:p>
            <a:endParaRPr lang="nl-NL" dirty="0"/>
          </a:p>
          <a:p>
            <a:r>
              <a:rPr lang="nl-NL" sz="2400" dirty="0"/>
              <a:t>Wie controleert?</a:t>
            </a:r>
            <a:endParaRPr lang="nl-NL" dirty="0"/>
          </a:p>
          <a:p>
            <a:r>
              <a:rPr lang="nl-NL" dirty="0"/>
              <a:t>De producent keurt zijn eigen producten volgens de richtlijn.</a:t>
            </a:r>
          </a:p>
          <a:p>
            <a:r>
              <a:rPr lang="nl-NL" dirty="0"/>
              <a:t>Alleen voor producten met zware risico's is een officieel keuringsrapport nodig van een door de nationale overheid aangewezen instantie."</a:t>
            </a:r>
            <a:br>
              <a:rPr lang="nl-NL" dirty="0"/>
            </a:br>
            <a:br>
              <a:rPr lang="nl-NL" dirty="0"/>
            </a:br>
            <a:r>
              <a:rPr lang="nl-NL" dirty="0"/>
              <a:t>De CE-markering is dus geen kwaliteitskeurmerk, maar een verklaring van overeenstemming met de wet. In veel gevallen brengt de producent het teken aan zonder voorafgaand onafhankelijk onderzoek. </a:t>
            </a:r>
          </a:p>
        </p:txBody>
      </p:sp>
      <p:pic>
        <p:nvPicPr>
          <p:cNvPr id="3" name="Afbeelding 2">
            <a:extLst>
              <a:ext uri="{FF2B5EF4-FFF2-40B4-BE49-F238E27FC236}">
                <a16:creationId xmlns:a16="http://schemas.microsoft.com/office/drawing/2014/main" id="{FF365140-D704-41CF-86F2-DD366652F4AC}"/>
              </a:ext>
            </a:extLst>
          </p:cNvPr>
          <p:cNvPicPr>
            <a:picLocks noChangeAspect="1"/>
          </p:cNvPicPr>
          <p:nvPr/>
        </p:nvPicPr>
        <p:blipFill>
          <a:blip r:embed="rId2"/>
          <a:stretch>
            <a:fillRect/>
          </a:stretch>
        </p:blipFill>
        <p:spPr>
          <a:xfrm>
            <a:off x="10513653" y="219253"/>
            <a:ext cx="1402202" cy="310923"/>
          </a:xfrm>
          <a:prstGeom prst="rect">
            <a:avLst/>
          </a:prstGeom>
        </p:spPr>
      </p:pic>
    </p:spTree>
    <p:extLst>
      <p:ext uri="{BB962C8B-B14F-4D97-AF65-F5344CB8AC3E}">
        <p14:creationId xmlns:p14="http://schemas.microsoft.com/office/powerpoint/2010/main" val="1328534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kstvak 2"/>
          <p:cNvSpPr txBox="1"/>
          <p:nvPr/>
        </p:nvSpPr>
        <p:spPr>
          <a:xfrm>
            <a:off x="793630" y="1704651"/>
            <a:ext cx="9273396" cy="1477328"/>
          </a:xfrm>
          <a:prstGeom prst="rect">
            <a:avLst/>
          </a:prstGeom>
          <a:noFill/>
        </p:spPr>
        <p:txBody>
          <a:bodyPr wrap="square" rtlCol="0">
            <a:spAutoFit/>
          </a:bodyPr>
          <a:lstStyle/>
          <a:p>
            <a:r>
              <a:rPr lang="nl-NL" b="1" dirty="0" err="1"/>
              <a:t>Kema-keur</a:t>
            </a:r>
            <a:endParaRPr lang="nl-NL" b="1" dirty="0"/>
          </a:p>
          <a:p>
            <a:endParaRPr lang="nl-NL" dirty="0"/>
          </a:p>
          <a:p>
            <a:r>
              <a:rPr lang="nl-NL" dirty="0"/>
              <a:t>Is een deelkeurmerk en keurt alleen elektrische apparaten.</a:t>
            </a:r>
          </a:p>
          <a:p>
            <a:r>
              <a:rPr lang="nl-NL" dirty="0"/>
              <a:t>Keurmerk geeft aan dat aan KEMA eisen wordt voldaan.</a:t>
            </a:r>
          </a:p>
          <a:p>
            <a:endParaRPr lang="nl-NL" dirty="0"/>
          </a:p>
        </p:txBody>
      </p:sp>
      <p:sp>
        <p:nvSpPr>
          <p:cNvPr id="4" name="Rechthoek 3"/>
          <p:cNvSpPr/>
          <p:nvPr/>
        </p:nvSpPr>
        <p:spPr>
          <a:xfrm>
            <a:off x="793630" y="3778115"/>
            <a:ext cx="6096000" cy="1477328"/>
          </a:xfrm>
          <a:prstGeom prst="rect">
            <a:avLst/>
          </a:prstGeom>
        </p:spPr>
        <p:txBody>
          <a:bodyPr>
            <a:spAutoFit/>
          </a:bodyPr>
          <a:lstStyle/>
          <a:p>
            <a:r>
              <a:rPr lang="nl-NL" b="1" dirty="0"/>
              <a:t>Haspel met KEMA keur</a:t>
            </a:r>
          </a:p>
          <a:p>
            <a:r>
              <a:rPr lang="nl-NL" dirty="0"/>
              <a:t>Deze </a:t>
            </a:r>
            <a:r>
              <a:rPr lang="nl-NL" dirty="0" err="1"/>
              <a:t>kabelhasper</a:t>
            </a:r>
            <a:r>
              <a:rPr lang="nl-NL" dirty="0"/>
              <a:t> is universeel toepasbaar en geschikt voor binnen- en buitengebruik. De KEMA keur is NEN3140. Hiermee voldoet deze haspel aan alle gestelde vereisten. </a:t>
            </a:r>
            <a:endParaRPr lang="nl-NL" dirty="0">
              <a:effectLst/>
            </a:endParaRPr>
          </a:p>
        </p:txBody>
      </p:sp>
      <p:pic>
        <p:nvPicPr>
          <p:cNvPr id="5" name="Afbeelding 4"/>
          <p:cNvPicPr>
            <a:picLocks noChangeAspect="1"/>
          </p:cNvPicPr>
          <p:nvPr/>
        </p:nvPicPr>
        <p:blipFill rotWithShape="1">
          <a:blip r:embed="rId2"/>
          <a:srcRect r="2640"/>
          <a:stretch/>
        </p:blipFill>
        <p:spPr>
          <a:xfrm>
            <a:off x="7557793" y="2075493"/>
            <a:ext cx="3137589" cy="3179950"/>
          </a:xfrm>
          <a:prstGeom prst="rect">
            <a:avLst/>
          </a:prstGeom>
        </p:spPr>
      </p:pic>
      <p:pic>
        <p:nvPicPr>
          <p:cNvPr id="2" name="Afbeelding 1">
            <a:extLst>
              <a:ext uri="{FF2B5EF4-FFF2-40B4-BE49-F238E27FC236}">
                <a16:creationId xmlns:a16="http://schemas.microsoft.com/office/drawing/2014/main" id="{8C583100-CD9F-448A-832E-F87A618104AD}"/>
              </a:ext>
            </a:extLst>
          </p:cNvPr>
          <p:cNvPicPr>
            <a:picLocks noChangeAspect="1"/>
          </p:cNvPicPr>
          <p:nvPr/>
        </p:nvPicPr>
        <p:blipFill>
          <a:blip r:embed="rId3"/>
          <a:stretch>
            <a:fillRect/>
          </a:stretch>
        </p:blipFill>
        <p:spPr>
          <a:xfrm>
            <a:off x="10523081" y="266387"/>
            <a:ext cx="1402202" cy="310923"/>
          </a:xfrm>
          <a:prstGeom prst="rect">
            <a:avLst/>
          </a:prstGeom>
        </p:spPr>
      </p:pic>
    </p:spTree>
    <p:extLst>
      <p:ext uri="{BB962C8B-B14F-4D97-AF65-F5344CB8AC3E}">
        <p14:creationId xmlns:p14="http://schemas.microsoft.com/office/powerpoint/2010/main" val="789271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120878"/>
            <a:ext cx="2135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800" b="0" i="0" u="none" strike="noStrike" cap="none" normalizeH="0" baseline="0" dirty="0">
                <a:ln>
                  <a:noFill/>
                </a:ln>
                <a:solidFill>
                  <a:schemeClr val="tx1"/>
                </a:solidFill>
                <a:effectLst/>
                <a:latin typeface="Arial" panose="020B0604020202020204" pitchFamily="34" charset="0"/>
              </a:rPr>
              <a:t>.</a:t>
            </a: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3" name="Tekstvak 2"/>
          <p:cNvSpPr txBox="1"/>
          <p:nvPr/>
        </p:nvSpPr>
        <p:spPr>
          <a:xfrm>
            <a:off x="741872" y="897146"/>
            <a:ext cx="8005313" cy="5724644"/>
          </a:xfrm>
          <a:prstGeom prst="rect">
            <a:avLst/>
          </a:prstGeom>
          <a:noFill/>
        </p:spPr>
        <p:txBody>
          <a:bodyPr wrap="square" rtlCol="0">
            <a:spAutoFit/>
          </a:bodyPr>
          <a:lstStyle/>
          <a:p>
            <a:r>
              <a:rPr lang="nl-NL" sz="2400" dirty="0"/>
              <a:t>Waarom?</a:t>
            </a:r>
          </a:p>
          <a:p>
            <a:endParaRPr lang="nl-NL" dirty="0"/>
          </a:p>
          <a:p>
            <a:r>
              <a:rPr lang="nl-NL" dirty="0" err="1"/>
              <a:t>Keurings</a:t>
            </a:r>
            <a:r>
              <a:rPr lang="nl-NL" dirty="0"/>
              <a:t> van Elektronische Materialen Arnhem = KEMA</a:t>
            </a:r>
          </a:p>
          <a:p>
            <a:r>
              <a:rPr lang="nl-NL" dirty="0"/>
              <a:t>In 1927 opgericht en adviesbureau op het gebied van elektronica</a:t>
            </a:r>
          </a:p>
          <a:p>
            <a:endParaRPr lang="nl-NL" dirty="0"/>
          </a:p>
          <a:p>
            <a:r>
              <a:rPr lang="nl-NL" dirty="0"/>
              <a:t>De elektronische apparaten worden gekeurd en wanneer deze voldoen en blijven voldoen krijg je het keurmerk.</a:t>
            </a:r>
          </a:p>
          <a:p>
            <a:endParaRPr lang="nl-NL" dirty="0"/>
          </a:p>
          <a:p>
            <a:r>
              <a:rPr lang="nl-NL" dirty="0"/>
              <a:t>Wanneer het product later ondeugdelijk blijkt te zijn, wordt het keurmerk ingetrokken.</a:t>
            </a:r>
          </a:p>
          <a:p>
            <a:endParaRPr lang="nl-NL" dirty="0"/>
          </a:p>
          <a:p>
            <a:r>
              <a:rPr lang="nl-NL" dirty="0"/>
              <a:t>Geen wettelijke basis, wel mogelijk onderscheidend vermogen.</a:t>
            </a:r>
          </a:p>
          <a:p>
            <a:endParaRPr lang="nl-NL" dirty="0"/>
          </a:p>
          <a:p>
            <a:endParaRPr lang="nl-NL" dirty="0"/>
          </a:p>
          <a:p>
            <a:endParaRPr lang="nl-NL" dirty="0"/>
          </a:p>
          <a:p>
            <a:endParaRPr lang="nl-NL" dirty="0"/>
          </a:p>
          <a:p>
            <a:endParaRPr lang="nl-NL" dirty="0"/>
          </a:p>
          <a:p>
            <a:endParaRPr lang="nl-NL" dirty="0"/>
          </a:p>
          <a:p>
            <a:endParaRPr lang="nl-NL" dirty="0"/>
          </a:p>
          <a:p>
            <a:endParaRPr lang="nl-NL" dirty="0"/>
          </a:p>
        </p:txBody>
      </p:sp>
      <p:pic>
        <p:nvPicPr>
          <p:cNvPr id="4" name="Afbeelding 3">
            <a:extLst>
              <a:ext uri="{FF2B5EF4-FFF2-40B4-BE49-F238E27FC236}">
                <a16:creationId xmlns:a16="http://schemas.microsoft.com/office/drawing/2014/main" id="{F08E0B56-A09B-4A7F-A6A2-3C168E7C7C6B}"/>
              </a:ext>
            </a:extLst>
          </p:cNvPr>
          <p:cNvPicPr>
            <a:picLocks noChangeAspect="1"/>
          </p:cNvPicPr>
          <p:nvPr/>
        </p:nvPicPr>
        <p:blipFill>
          <a:blip r:embed="rId2"/>
          <a:stretch>
            <a:fillRect/>
          </a:stretch>
        </p:blipFill>
        <p:spPr>
          <a:xfrm>
            <a:off x="10391105" y="228600"/>
            <a:ext cx="1402202" cy="310923"/>
          </a:xfrm>
          <a:prstGeom prst="rect">
            <a:avLst/>
          </a:prstGeom>
        </p:spPr>
      </p:pic>
    </p:spTree>
    <p:extLst>
      <p:ext uri="{BB962C8B-B14F-4D97-AF65-F5344CB8AC3E}">
        <p14:creationId xmlns:p14="http://schemas.microsoft.com/office/powerpoint/2010/main" val="3553803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836762" y="948906"/>
            <a:ext cx="8341744" cy="1569660"/>
          </a:xfrm>
          <a:prstGeom prst="rect">
            <a:avLst/>
          </a:prstGeom>
          <a:noFill/>
        </p:spPr>
        <p:txBody>
          <a:bodyPr wrap="square" rtlCol="0">
            <a:spAutoFit/>
          </a:bodyPr>
          <a:lstStyle/>
          <a:p>
            <a:r>
              <a:rPr lang="nl-NL" sz="2400" dirty="0"/>
              <a:t>Eisen/normen</a:t>
            </a:r>
          </a:p>
          <a:p>
            <a:endParaRPr lang="nl-NL" dirty="0"/>
          </a:p>
          <a:p>
            <a:endParaRPr lang="nl-NL" dirty="0"/>
          </a:p>
          <a:p>
            <a:r>
              <a:rPr lang="nl-NL" dirty="0"/>
              <a:t>De apparaten worden getoetst aan de NEN norm</a:t>
            </a:r>
          </a:p>
          <a:p>
            <a:endParaRPr lang="nl-NL" dirty="0"/>
          </a:p>
        </p:txBody>
      </p:sp>
      <p:pic>
        <p:nvPicPr>
          <p:cNvPr id="3" name="Afbeelding 2">
            <a:extLst>
              <a:ext uri="{FF2B5EF4-FFF2-40B4-BE49-F238E27FC236}">
                <a16:creationId xmlns:a16="http://schemas.microsoft.com/office/drawing/2014/main" id="{3016DFEA-881C-4A3B-9AE9-DDA674D7CDFC}"/>
              </a:ext>
            </a:extLst>
          </p:cNvPr>
          <p:cNvPicPr>
            <a:picLocks noChangeAspect="1"/>
          </p:cNvPicPr>
          <p:nvPr/>
        </p:nvPicPr>
        <p:blipFill>
          <a:blip r:embed="rId2"/>
          <a:stretch>
            <a:fillRect/>
          </a:stretch>
        </p:blipFill>
        <p:spPr>
          <a:xfrm>
            <a:off x="10466520" y="209827"/>
            <a:ext cx="1402202" cy="310923"/>
          </a:xfrm>
          <a:prstGeom prst="rect">
            <a:avLst/>
          </a:prstGeom>
        </p:spPr>
      </p:pic>
    </p:spTree>
    <p:extLst>
      <p:ext uri="{BB962C8B-B14F-4D97-AF65-F5344CB8AC3E}">
        <p14:creationId xmlns:p14="http://schemas.microsoft.com/office/powerpoint/2010/main" val="4001473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1224951" y="1285336"/>
            <a:ext cx="8850702" cy="2308324"/>
          </a:xfrm>
          <a:prstGeom prst="rect">
            <a:avLst/>
          </a:prstGeom>
          <a:noFill/>
        </p:spPr>
        <p:txBody>
          <a:bodyPr wrap="square" rtlCol="0">
            <a:spAutoFit/>
          </a:bodyPr>
          <a:lstStyle/>
          <a:p>
            <a:r>
              <a:rPr lang="nl-NL" dirty="0"/>
              <a:t>Controle</a:t>
            </a:r>
          </a:p>
          <a:p>
            <a:endParaRPr lang="nl-NL" dirty="0"/>
          </a:p>
          <a:p>
            <a:r>
              <a:rPr lang="nl-NL" dirty="0"/>
              <a:t>KEMA-keur is tegenwoordig eigendom van DEKRA (Duits bedrijf)</a:t>
            </a:r>
          </a:p>
          <a:p>
            <a:r>
              <a:rPr lang="nl-NL" dirty="0"/>
              <a:t>Dit bedrijf keurt het product voordat het keurmerk wordt toegekend</a:t>
            </a:r>
          </a:p>
          <a:p>
            <a:endParaRPr lang="nl-NL" dirty="0"/>
          </a:p>
          <a:p>
            <a:endParaRPr lang="nl-NL" dirty="0"/>
          </a:p>
          <a:p>
            <a:endParaRPr lang="nl-NL" dirty="0"/>
          </a:p>
          <a:p>
            <a:endParaRPr lang="nl-NL" dirty="0"/>
          </a:p>
        </p:txBody>
      </p:sp>
      <p:pic>
        <p:nvPicPr>
          <p:cNvPr id="3" name="Afbeelding 2">
            <a:extLst>
              <a:ext uri="{FF2B5EF4-FFF2-40B4-BE49-F238E27FC236}">
                <a16:creationId xmlns:a16="http://schemas.microsoft.com/office/drawing/2014/main" id="{BB11D474-D32D-4B6B-9A91-C89F0447277C}"/>
              </a:ext>
            </a:extLst>
          </p:cNvPr>
          <p:cNvPicPr>
            <a:picLocks noChangeAspect="1"/>
          </p:cNvPicPr>
          <p:nvPr/>
        </p:nvPicPr>
        <p:blipFill>
          <a:blip r:embed="rId2"/>
          <a:stretch>
            <a:fillRect/>
          </a:stretch>
        </p:blipFill>
        <p:spPr>
          <a:xfrm>
            <a:off x="10438240" y="247534"/>
            <a:ext cx="1402202" cy="310923"/>
          </a:xfrm>
          <a:prstGeom prst="rect">
            <a:avLst/>
          </a:prstGeom>
        </p:spPr>
      </p:pic>
    </p:spTree>
    <p:extLst>
      <p:ext uri="{BB962C8B-B14F-4D97-AF65-F5344CB8AC3E}">
        <p14:creationId xmlns:p14="http://schemas.microsoft.com/office/powerpoint/2010/main" val="2595981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hthoek 1"/>
          <p:cNvSpPr/>
          <p:nvPr/>
        </p:nvSpPr>
        <p:spPr>
          <a:xfrm>
            <a:off x="724619" y="595223"/>
            <a:ext cx="8419381" cy="6832640"/>
          </a:xfrm>
          <a:prstGeom prst="rect">
            <a:avLst/>
          </a:prstGeom>
        </p:spPr>
        <p:txBody>
          <a:bodyPr wrap="square">
            <a:spAutoFit/>
          </a:bodyPr>
          <a:lstStyle/>
          <a:p>
            <a:r>
              <a:rPr lang="nl-NL" sz="2400" b="1" dirty="0"/>
              <a:t>FSC</a:t>
            </a:r>
          </a:p>
          <a:p>
            <a:endParaRPr lang="nl-NL" b="1" dirty="0"/>
          </a:p>
          <a:p>
            <a:r>
              <a:rPr lang="nl-NL" b="1" dirty="0"/>
              <a:t>Verantwoord bosbeheer volgens FSC</a:t>
            </a:r>
            <a:br>
              <a:rPr lang="nl-NL" dirty="0"/>
            </a:br>
            <a:r>
              <a:rPr lang="nl-NL" dirty="0"/>
              <a:t>Het FSC-systeem zorgt ervoor dat de bossen op onze wereld door middel van verantwoord bosbeheer behouden kunnen blijven. Met verantwoord bosbeheer doelen wij op bescherming van het leefgebied van planten en dieren en respect voor de rechten van de lokale bevolking en bosarbeiders. Maar ook op hout oogsten en geld verdienen mét behoud van het bos. Een goed beheerd bos loopt minder risico om gekapt te worden voor andere doeleinden, zoals het aanleggen van palmolie- of sojaplantages en mijnbouw. </a:t>
            </a:r>
          </a:p>
          <a:p>
            <a:endParaRPr lang="nl-NL" dirty="0"/>
          </a:p>
          <a:p>
            <a:endParaRPr lang="nl-NL" dirty="0"/>
          </a:p>
          <a:p>
            <a:r>
              <a:rPr lang="nl-NL" i="1" dirty="0"/>
              <a:t>Mening</a:t>
            </a:r>
          </a:p>
          <a:p>
            <a:r>
              <a:rPr lang="nl-NL" dirty="0"/>
              <a:t>FSC heeft in Nederlands bos geen enkele meerwaarde, want:</a:t>
            </a:r>
          </a:p>
          <a:p>
            <a:r>
              <a:rPr lang="nl-NL" dirty="0"/>
              <a:t>In de Flora en Faunawet staat al tot de meter nauwkeurig omschreven hoe je met zeldzame planten en dieren in je bos moet omgaan. Dus of je nu wel of geen FSC hebt: je hebt genoeg aan de wet. Waar het aan naleving schort is dit door afwezigheid van veldpolitie en bezuiniging op toezicht. Bij mij op het landgoed van </a:t>
            </a:r>
            <a:r>
              <a:rPr lang="nl-NL" dirty="0" err="1"/>
              <a:t>Eijsinga</a:t>
            </a:r>
            <a:r>
              <a:rPr lang="nl-NL" dirty="0"/>
              <a:t> hebben ze bovenop een dassenburcht gewoon bomen gezaagd. Mag niet, gebeurt wel. Het zou ook gebeuren met FSC.</a:t>
            </a:r>
          </a:p>
          <a:p>
            <a:r>
              <a:rPr lang="nl-NL" dirty="0"/>
              <a:t>Het zelfde geldt voor de Boswet met haar </a:t>
            </a:r>
            <a:r>
              <a:rPr lang="nl-NL" dirty="0" err="1"/>
              <a:t>herplantplicht</a:t>
            </a:r>
            <a:r>
              <a:rPr lang="nl-NL" dirty="0"/>
              <a:t>. Wie een boom kapt moet ‘m vervangen.</a:t>
            </a:r>
            <a:endParaRPr lang="nl-NL" i="1" dirty="0"/>
          </a:p>
          <a:p>
            <a:br>
              <a:rPr lang="nl-NL" dirty="0"/>
            </a:br>
            <a:endParaRPr lang="nl-NL" dirty="0"/>
          </a:p>
        </p:txBody>
      </p:sp>
      <p:pic>
        <p:nvPicPr>
          <p:cNvPr id="3" name="Afbeelding 2">
            <a:extLst>
              <a:ext uri="{FF2B5EF4-FFF2-40B4-BE49-F238E27FC236}">
                <a16:creationId xmlns:a16="http://schemas.microsoft.com/office/drawing/2014/main" id="{3AB19F64-F225-4FC3-811A-24A25E55AF59}"/>
              </a:ext>
            </a:extLst>
          </p:cNvPr>
          <p:cNvPicPr>
            <a:picLocks noChangeAspect="1"/>
          </p:cNvPicPr>
          <p:nvPr/>
        </p:nvPicPr>
        <p:blipFill>
          <a:blip r:embed="rId2"/>
          <a:stretch>
            <a:fillRect/>
          </a:stretch>
        </p:blipFill>
        <p:spPr>
          <a:xfrm>
            <a:off x="10504227" y="181546"/>
            <a:ext cx="1402202" cy="310923"/>
          </a:xfrm>
          <a:prstGeom prst="rect">
            <a:avLst/>
          </a:prstGeom>
        </p:spPr>
      </p:pic>
    </p:spTree>
    <p:extLst>
      <p:ext uri="{BB962C8B-B14F-4D97-AF65-F5344CB8AC3E}">
        <p14:creationId xmlns:p14="http://schemas.microsoft.com/office/powerpoint/2010/main" val="1827693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638355" y="966158"/>
            <a:ext cx="9023230" cy="2677656"/>
          </a:xfrm>
          <a:prstGeom prst="rect">
            <a:avLst/>
          </a:prstGeom>
          <a:noFill/>
        </p:spPr>
        <p:txBody>
          <a:bodyPr wrap="square" rtlCol="0">
            <a:spAutoFit/>
          </a:bodyPr>
          <a:lstStyle/>
          <a:p>
            <a:r>
              <a:rPr lang="nl-NL" sz="2400" dirty="0"/>
              <a:t>Waarom FSC?</a:t>
            </a:r>
          </a:p>
          <a:p>
            <a:endParaRPr lang="nl-NL" dirty="0"/>
          </a:p>
          <a:p>
            <a:r>
              <a:rPr lang="nl-NL" dirty="0"/>
              <a:t>Wanneer de klant dit vraagt kan je je onderscheiden door alleen gebruik te maken van FSC hout (ook uit Nederland)</a:t>
            </a:r>
          </a:p>
          <a:p>
            <a:endParaRPr lang="nl-NL" dirty="0"/>
          </a:p>
          <a:p>
            <a:r>
              <a:rPr lang="nl-NL" dirty="0"/>
              <a:t>Wanneer je wil aantonen zonder zelfonderzoek dat het hout duurzaam is</a:t>
            </a:r>
          </a:p>
          <a:p>
            <a:endParaRPr lang="nl-NL" dirty="0"/>
          </a:p>
          <a:p>
            <a:r>
              <a:rPr lang="nl-NL" dirty="0"/>
              <a:t>Geen wettelijke basis</a:t>
            </a:r>
          </a:p>
          <a:p>
            <a:endParaRPr lang="nl-NL" dirty="0"/>
          </a:p>
        </p:txBody>
      </p:sp>
      <p:pic>
        <p:nvPicPr>
          <p:cNvPr id="3" name="Afbeelding 2">
            <a:extLst>
              <a:ext uri="{FF2B5EF4-FFF2-40B4-BE49-F238E27FC236}">
                <a16:creationId xmlns:a16="http://schemas.microsoft.com/office/drawing/2014/main" id="{6E7EA319-4056-4A70-B815-D6865E980ED7}"/>
              </a:ext>
            </a:extLst>
          </p:cNvPr>
          <p:cNvPicPr>
            <a:picLocks noChangeAspect="1"/>
          </p:cNvPicPr>
          <p:nvPr/>
        </p:nvPicPr>
        <p:blipFill>
          <a:blip r:embed="rId2"/>
          <a:stretch>
            <a:fillRect/>
          </a:stretch>
        </p:blipFill>
        <p:spPr>
          <a:xfrm>
            <a:off x="10466520" y="256961"/>
            <a:ext cx="1402202" cy="310923"/>
          </a:xfrm>
          <a:prstGeom prst="rect">
            <a:avLst/>
          </a:prstGeom>
        </p:spPr>
      </p:pic>
    </p:spTree>
    <p:extLst>
      <p:ext uri="{BB962C8B-B14F-4D97-AF65-F5344CB8AC3E}">
        <p14:creationId xmlns:p14="http://schemas.microsoft.com/office/powerpoint/2010/main" val="1482776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hthoek 1"/>
          <p:cNvSpPr/>
          <p:nvPr/>
        </p:nvSpPr>
        <p:spPr>
          <a:xfrm>
            <a:off x="448574" y="-1603147"/>
            <a:ext cx="10739886" cy="8094524"/>
          </a:xfrm>
          <a:prstGeom prst="rect">
            <a:avLst/>
          </a:prstGeom>
        </p:spPr>
        <p:txBody>
          <a:bodyPr wrap="square">
            <a:spAutoFit/>
          </a:bodyPr>
          <a:lstStyle/>
          <a:p>
            <a:pPr>
              <a:buFont typeface="Arial" panose="020B0604020202020204" pitchFamily="34" charset="0"/>
              <a:buChar char="•"/>
            </a:pPr>
            <a:endParaRPr lang="nl-NL" sz="1600" dirty="0"/>
          </a:p>
          <a:p>
            <a:pPr>
              <a:buFont typeface="Arial" panose="020B0604020202020204" pitchFamily="34" charset="0"/>
              <a:buChar char="•"/>
            </a:pPr>
            <a:endParaRPr lang="nl-NL" sz="1600" dirty="0"/>
          </a:p>
          <a:p>
            <a:pPr>
              <a:buFont typeface="Arial" panose="020B0604020202020204" pitchFamily="34" charset="0"/>
              <a:buChar char="•"/>
            </a:pPr>
            <a:endParaRPr lang="nl-NL" sz="1600" dirty="0"/>
          </a:p>
          <a:p>
            <a:pPr>
              <a:buFont typeface="Arial" panose="020B0604020202020204" pitchFamily="34" charset="0"/>
              <a:buChar char="•"/>
            </a:pPr>
            <a:endParaRPr lang="nl-NL" sz="1600" dirty="0"/>
          </a:p>
          <a:p>
            <a:pPr>
              <a:buFont typeface="Arial" panose="020B0604020202020204" pitchFamily="34" charset="0"/>
              <a:buChar char="•"/>
            </a:pPr>
            <a:endParaRPr lang="nl-NL" sz="1600" dirty="0"/>
          </a:p>
          <a:p>
            <a:pPr>
              <a:buFont typeface="Arial" panose="020B0604020202020204" pitchFamily="34" charset="0"/>
              <a:buChar char="•"/>
            </a:pPr>
            <a:endParaRPr lang="nl-NL" sz="1600" dirty="0"/>
          </a:p>
          <a:p>
            <a:pPr>
              <a:buFont typeface="Arial" panose="020B0604020202020204" pitchFamily="34" charset="0"/>
              <a:buChar char="•"/>
            </a:pPr>
            <a:endParaRPr lang="nl-NL" sz="1600" dirty="0"/>
          </a:p>
          <a:p>
            <a:pPr>
              <a:buFont typeface="Arial" panose="020B0604020202020204" pitchFamily="34" charset="0"/>
              <a:buChar char="•"/>
            </a:pPr>
            <a:endParaRPr lang="nl-NL" sz="1600" dirty="0"/>
          </a:p>
          <a:p>
            <a:r>
              <a:rPr lang="nl-NL" sz="2400" dirty="0"/>
              <a:t>FSC geeft de eisen</a:t>
            </a:r>
          </a:p>
          <a:p>
            <a:pPr>
              <a:buFont typeface="Arial" panose="020B0604020202020204" pitchFamily="34" charset="0"/>
              <a:buChar char="•"/>
            </a:pPr>
            <a:endParaRPr lang="nl-NL" sz="1600" dirty="0"/>
          </a:p>
          <a:p>
            <a:pPr>
              <a:buFont typeface="Arial" panose="020B0604020202020204" pitchFamily="34" charset="0"/>
              <a:buChar char="•"/>
            </a:pPr>
            <a:endParaRPr lang="nl-NL" sz="1600" dirty="0"/>
          </a:p>
          <a:p>
            <a:pPr>
              <a:buFont typeface="Arial" panose="020B0604020202020204" pitchFamily="34" charset="0"/>
              <a:buChar char="•"/>
            </a:pPr>
            <a:r>
              <a:rPr lang="nl-NL" sz="1600" dirty="0"/>
              <a:t>Het bosbeheer voldoet aan de geldende nationale en internationale wetgeving, aan internationale verdragen en afspraken en aan de principes en criteria van FSC.</a:t>
            </a:r>
          </a:p>
          <a:p>
            <a:pPr>
              <a:buFont typeface="Arial" panose="020B0604020202020204" pitchFamily="34" charset="0"/>
              <a:buChar char="•"/>
            </a:pPr>
            <a:r>
              <a:rPr lang="nl-NL" sz="1600" dirty="0"/>
              <a:t>Eigendoms- en gebruiksrechten ten aanzien van land en bosproducten zijn duidelijk gedefinieerd, vastgelegd en rechtsgeldig.</a:t>
            </a:r>
          </a:p>
          <a:p>
            <a:pPr>
              <a:buFont typeface="Arial" panose="020B0604020202020204" pitchFamily="34" charset="0"/>
              <a:buChar char="•"/>
            </a:pPr>
            <a:r>
              <a:rPr lang="nl-NL" sz="1600" dirty="0"/>
              <a:t>De formele en traditionele rechten van de lokale bevolking op land en hulpbronnen worden erkend en gerespecteerd.</a:t>
            </a:r>
          </a:p>
          <a:p>
            <a:pPr>
              <a:buFont typeface="Arial" panose="020B0604020202020204" pitchFamily="34" charset="0"/>
              <a:buChar char="•"/>
            </a:pPr>
            <a:r>
              <a:rPr lang="nl-NL" sz="1600" dirty="0"/>
              <a:t>Het sociale en economische welzijn van de bosarbeiders en lokale gemeenschappen wordt door goed bosbeheer ook op de lange termijn in stand gehouden of verbeterd.</a:t>
            </a:r>
          </a:p>
          <a:p>
            <a:pPr>
              <a:buFont typeface="Arial" panose="020B0604020202020204" pitchFamily="34" charset="0"/>
              <a:buChar char="•"/>
            </a:pPr>
            <a:r>
              <a:rPr lang="nl-NL" sz="1600" dirty="0"/>
              <a:t>De producten en voorzieningen die het bos biedt worden zodanig efficiënt benut, dat de economische, sociale en ecologische functies van het bos ook op de lange termijn worden veiliggesteld.</a:t>
            </a:r>
          </a:p>
          <a:p>
            <a:pPr>
              <a:buFont typeface="Arial" panose="020B0604020202020204" pitchFamily="34" charset="0"/>
              <a:buChar char="•"/>
            </a:pPr>
            <a:r>
              <a:rPr lang="nl-NL" sz="1600" dirty="0"/>
              <a:t>De biodiversiteit, unieke ecosystemen en andere ecologische en landschappelijke waarden van het bosgebied worden in stand gehouden en beschermd.</a:t>
            </a:r>
          </a:p>
          <a:p>
            <a:pPr>
              <a:buFont typeface="Arial" panose="020B0604020202020204" pitchFamily="34" charset="0"/>
              <a:buChar char="•"/>
            </a:pPr>
            <a:r>
              <a:rPr lang="nl-NL" sz="1600" dirty="0"/>
              <a:t>Er wordt een beheerplan opgesteld en toegepast. In het beheerplan, dat steeds wordt geactualiseerd, staan lange termijn doelen en middelen duidelijk omschreven.</a:t>
            </a:r>
          </a:p>
          <a:p>
            <a:pPr>
              <a:buFont typeface="Arial" panose="020B0604020202020204" pitchFamily="34" charset="0"/>
              <a:buChar char="•"/>
            </a:pPr>
            <a:r>
              <a:rPr lang="nl-NL" sz="1600" dirty="0"/>
              <a:t>De toestand van het bos, de oogst, de handelsketen en managementactiviteiten worden regelmatig getoetst, evenals de sociale en ecologische effecten hiervan.</a:t>
            </a:r>
          </a:p>
          <a:p>
            <a:pPr>
              <a:buFont typeface="Arial" panose="020B0604020202020204" pitchFamily="34" charset="0"/>
              <a:buChar char="•"/>
            </a:pPr>
            <a:r>
              <a:rPr lang="nl-NL" sz="1600" dirty="0"/>
              <a:t>Bosbeheer in bossen met een hoge natuur- of cultuurwaarde wordt met extra zorg uitgevoerd, waarbij kenmerkende eigenschappen worden behouden en versterkt.</a:t>
            </a:r>
          </a:p>
          <a:p>
            <a:pPr>
              <a:buFont typeface="Arial" panose="020B0604020202020204" pitchFamily="34" charset="0"/>
              <a:buChar char="•"/>
            </a:pPr>
            <a:r>
              <a:rPr lang="nl-NL" sz="1600" dirty="0"/>
              <a:t>Bosplantages moeten eveneens volgens de principes 1 tot en met 9 worden beheerd. Bosplantages kunnen dienen als aanvulling op de houtoogst uit natuurlijke bossen, waarmee bovendien de (exploitatie) druk op natuurlijke bossen afneemt. Het behoud en herstel van natuurlijke bossen dienen tegelijkertijd te worden bevorderd</a:t>
            </a:r>
          </a:p>
        </p:txBody>
      </p:sp>
      <p:pic>
        <p:nvPicPr>
          <p:cNvPr id="3" name="Afbeelding 2">
            <a:extLst>
              <a:ext uri="{FF2B5EF4-FFF2-40B4-BE49-F238E27FC236}">
                <a16:creationId xmlns:a16="http://schemas.microsoft.com/office/drawing/2014/main" id="{F02CCED7-525F-460D-9BDD-BFE48818B108}"/>
              </a:ext>
            </a:extLst>
          </p:cNvPr>
          <p:cNvPicPr>
            <a:picLocks noChangeAspect="1"/>
          </p:cNvPicPr>
          <p:nvPr/>
        </p:nvPicPr>
        <p:blipFill>
          <a:blip r:embed="rId2"/>
          <a:stretch>
            <a:fillRect/>
          </a:stretch>
        </p:blipFill>
        <p:spPr>
          <a:xfrm>
            <a:off x="10487359" y="211161"/>
            <a:ext cx="1402202" cy="310923"/>
          </a:xfrm>
          <a:prstGeom prst="rect">
            <a:avLst/>
          </a:prstGeom>
        </p:spPr>
      </p:pic>
    </p:spTree>
    <p:extLst>
      <p:ext uri="{BB962C8B-B14F-4D97-AF65-F5344CB8AC3E}">
        <p14:creationId xmlns:p14="http://schemas.microsoft.com/office/powerpoint/2010/main" val="3100350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785004" y="879894"/>
            <a:ext cx="5118709" cy="4062651"/>
          </a:xfrm>
          <a:prstGeom prst="rect">
            <a:avLst/>
          </a:prstGeom>
          <a:noFill/>
        </p:spPr>
        <p:txBody>
          <a:bodyPr wrap="none" rtlCol="0">
            <a:spAutoFit/>
          </a:bodyPr>
          <a:lstStyle/>
          <a:p>
            <a:r>
              <a:rPr lang="nl-NL" dirty="0"/>
              <a:t>-</a:t>
            </a:r>
            <a:r>
              <a:rPr lang="nl-NL" sz="4800" dirty="0"/>
              <a:t>	ISO certificering</a:t>
            </a:r>
          </a:p>
          <a:p>
            <a:r>
              <a:rPr lang="nl-NL" sz="4800" dirty="0"/>
              <a:t>-	KEMA</a:t>
            </a:r>
          </a:p>
          <a:p>
            <a:r>
              <a:rPr lang="nl-NL" sz="4800" dirty="0"/>
              <a:t>-	</a:t>
            </a:r>
            <a:r>
              <a:rPr lang="nl-NL" sz="4800" dirty="0" err="1"/>
              <a:t>NEN-normen</a:t>
            </a:r>
            <a:endParaRPr lang="nl-NL" sz="4800" dirty="0"/>
          </a:p>
          <a:p>
            <a:r>
              <a:rPr lang="nl-NL" sz="4800" dirty="0"/>
              <a:t>-</a:t>
            </a:r>
            <a:r>
              <a:rPr lang="nl-NL" sz="4800"/>
              <a:t>	FSC</a:t>
            </a:r>
            <a:endParaRPr lang="nl-NL" sz="4800" dirty="0"/>
          </a:p>
          <a:p>
            <a:r>
              <a:rPr lang="nl-NL" sz="4800" dirty="0"/>
              <a:t>-	Ce keurmerk</a:t>
            </a:r>
          </a:p>
          <a:p>
            <a:endParaRPr lang="nl-NL" dirty="0"/>
          </a:p>
        </p:txBody>
      </p:sp>
      <p:pic>
        <p:nvPicPr>
          <p:cNvPr id="3" name="Afbeelding 2">
            <a:extLst>
              <a:ext uri="{FF2B5EF4-FFF2-40B4-BE49-F238E27FC236}">
                <a16:creationId xmlns:a16="http://schemas.microsoft.com/office/drawing/2014/main" id="{B2A945A2-86ED-47EB-A25D-E432134CC3D7}"/>
              </a:ext>
            </a:extLst>
          </p:cNvPr>
          <p:cNvPicPr>
            <a:picLocks noChangeAspect="1"/>
          </p:cNvPicPr>
          <p:nvPr/>
        </p:nvPicPr>
        <p:blipFill>
          <a:blip r:embed="rId2"/>
          <a:stretch>
            <a:fillRect/>
          </a:stretch>
        </p:blipFill>
        <p:spPr>
          <a:xfrm>
            <a:off x="10428812" y="228680"/>
            <a:ext cx="1402202" cy="310923"/>
          </a:xfrm>
          <a:prstGeom prst="rect">
            <a:avLst/>
          </a:prstGeom>
        </p:spPr>
      </p:pic>
    </p:spTree>
    <p:extLst>
      <p:ext uri="{BB962C8B-B14F-4D97-AF65-F5344CB8AC3E}">
        <p14:creationId xmlns:p14="http://schemas.microsoft.com/office/powerpoint/2010/main" val="14606740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hthoek 1"/>
          <p:cNvSpPr/>
          <p:nvPr/>
        </p:nvSpPr>
        <p:spPr>
          <a:xfrm>
            <a:off x="836762" y="948906"/>
            <a:ext cx="8307238" cy="2400657"/>
          </a:xfrm>
          <a:prstGeom prst="rect">
            <a:avLst/>
          </a:prstGeom>
        </p:spPr>
        <p:txBody>
          <a:bodyPr wrap="square">
            <a:spAutoFit/>
          </a:bodyPr>
          <a:lstStyle/>
          <a:p>
            <a:r>
              <a:rPr lang="nl-NL" sz="2400" dirty="0"/>
              <a:t>Wie certificeert?</a:t>
            </a:r>
          </a:p>
          <a:p>
            <a:endParaRPr lang="nl-NL" dirty="0"/>
          </a:p>
          <a:p>
            <a:r>
              <a:rPr lang="nl-NL" dirty="0"/>
              <a:t>FSC-certificering wordt niet door FSC zelf uitgevoerd, maar door onafhankelijke certificerende organisaties. </a:t>
            </a:r>
            <a:r>
              <a:rPr lang="nl-NL" dirty="0" err="1"/>
              <a:t>Certificeerders</a:t>
            </a:r>
            <a:r>
              <a:rPr lang="nl-NL" dirty="0"/>
              <a:t> moet formeel 'geaccrediteerd' zijn voordat ze aan de slag kunnen met FSC-certificering. Dat betekent dat ze aan een flink aantal eisen moeten voldoen (beschreven in zogenaamde accreditatie-standaards) en moeten zijn goedgekeurd door een accrediterende instantie (ASI).</a:t>
            </a:r>
          </a:p>
        </p:txBody>
      </p:sp>
      <p:pic>
        <p:nvPicPr>
          <p:cNvPr id="3" name="Afbeelding 2">
            <a:extLst>
              <a:ext uri="{FF2B5EF4-FFF2-40B4-BE49-F238E27FC236}">
                <a16:creationId xmlns:a16="http://schemas.microsoft.com/office/drawing/2014/main" id="{2684EFA6-71CB-466E-B159-F3B30AC35CB7}"/>
              </a:ext>
            </a:extLst>
          </p:cNvPr>
          <p:cNvPicPr>
            <a:picLocks noChangeAspect="1"/>
          </p:cNvPicPr>
          <p:nvPr/>
        </p:nvPicPr>
        <p:blipFill>
          <a:blip r:embed="rId2"/>
          <a:stretch>
            <a:fillRect/>
          </a:stretch>
        </p:blipFill>
        <p:spPr>
          <a:xfrm>
            <a:off x="10494800" y="228680"/>
            <a:ext cx="1402202" cy="310923"/>
          </a:xfrm>
          <a:prstGeom prst="rect">
            <a:avLst/>
          </a:prstGeom>
        </p:spPr>
      </p:pic>
    </p:spTree>
    <p:extLst>
      <p:ext uri="{BB962C8B-B14F-4D97-AF65-F5344CB8AC3E}">
        <p14:creationId xmlns:p14="http://schemas.microsoft.com/office/powerpoint/2010/main" val="324767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1181819" y="1052423"/>
            <a:ext cx="8324490" cy="2123658"/>
          </a:xfrm>
          <a:prstGeom prst="rect">
            <a:avLst/>
          </a:prstGeom>
          <a:noFill/>
        </p:spPr>
        <p:txBody>
          <a:bodyPr wrap="square" rtlCol="0">
            <a:spAutoFit/>
          </a:bodyPr>
          <a:lstStyle/>
          <a:p>
            <a:r>
              <a:rPr lang="nl-NL" sz="2400" dirty="0"/>
              <a:t>Wat beschrijft de </a:t>
            </a:r>
            <a:r>
              <a:rPr lang="nl-NL" sz="2400" dirty="0" err="1"/>
              <a:t>Nen</a:t>
            </a:r>
            <a:r>
              <a:rPr lang="nl-NL" sz="2400" dirty="0"/>
              <a:t>?</a:t>
            </a:r>
            <a:endParaRPr lang="nl-NL" dirty="0"/>
          </a:p>
          <a:p>
            <a:endParaRPr lang="nl-NL" sz="2400" dirty="0"/>
          </a:p>
          <a:p>
            <a:r>
              <a:rPr lang="nl-NL" dirty="0"/>
              <a:t>Normalisatie (standaarden) en Normen</a:t>
            </a:r>
          </a:p>
          <a:p>
            <a:r>
              <a:rPr lang="nl-NL" dirty="0"/>
              <a:t>voor heel veel vakgebieden</a:t>
            </a:r>
          </a:p>
          <a:p>
            <a:endParaRPr lang="nl-NL" sz="2400" dirty="0"/>
          </a:p>
          <a:p>
            <a:endParaRPr lang="nl-NL" sz="2400" dirty="0"/>
          </a:p>
        </p:txBody>
      </p:sp>
      <p:pic>
        <p:nvPicPr>
          <p:cNvPr id="3" name="Afbeelding 2"/>
          <p:cNvPicPr>
            <a:picLocks noChangeAspect="1"/>
          </p:cNvPicPr>
          <p:nvPr/>
        </p:nvPicPr>
        <p:blipFill>
          <a:blip r:embed="rId2"/>
          <a:stretch>
            <a:fillRect/>
          </a:stretch>
        </p:blipFill>
        <p:spPr>
          <a:xfrm>
            <a:off x="5895345" y="1366927"/>
            <a:ext cx="3248025" cy="4762500"/>
          </a:xfrm>
          <a:prstGeom prst="rect">
            <a:avLst/>
          </a:prstGeom>
        </p:spPr>
      </p:pic>
      <p:pic>
        <p:nvPicPr>
          <p:cNvPr id="4" name="Afbeelding 3">
            <a:extLst>
              <a:ext uri="{FF2B5EF4-FFF2-40B4-BE49-F238E27FC236}">
                <a16:creationId xmlns:a16="http://schemas.microsoft.com/office/drawing/2014/main" id="{6F0497B3-EACE-4CCD-B803-A857EB25165A}"/>
              </a:ext>
            </a:extLst>
          </p:cNvPr>
          <p:cNvPicPr>
            <a:picLocks noChangeAspect="1"/>
          </p:cNvPicPr>
          <p:nvPr/>
        </p:nvPicPr>
        <p:blipFill>
          <a:blip r:embed="rId3"/>
          <a:stretch>
            <a:fillRect/>
          </a:stretch>
        </p:blipFill>
        <p:spPr>
          <a:xfrm>
            <a:off x="10485373" y="209826"/>
            <a:ext cx="1402202" cy="310923"/>
          </a:xfrm>
          <a:prstGeom prst="rect">
            <a:avLst/>
          </a:prstGeom>
        </p:spPr>
      </p:pic>
    </p:spTree>
    <p:extLst>
      <p:ext uri="{BB962C8B-B14F-4D97-AF65-F5344CB8AC3E}">
        <p14:creationId xmlns:p14="http://schemas.microsoft.com/office/powerpoint/2010/main" val="775618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1073989" y="1026544"/>
            <a:ext cx="8324490" cy="369332"/>
          </a:xfrm>
          <a:prstGeom prst="rect">
            <a:avLst/>
          </a:prstGeom>
          <a:noFill/>
        </p:spPr>
        <p:txBody>
          <a:bodyPr wrap="square" rtlCol="0">
            <a:spAutoFit/>
          </a:bodyPr>
          <a:lstStyle/>
          <a:p>
            <a:endParaRPr lang="nl-NL" dirty="0"/>
          </a:p>
        </p:txBody>
      </p:sp>
      <p:sp>
        <p:nvSpPr>
          <p:cNvPr id="3" name="Rechthoek 2"/>
          <p:cNvSpPr/>
          <p:nvPr/>
        </p:nvSpPr>
        <p:spPr>
          <a:xfrm>
            <a:off x="1328468" y="1630393"/>
            <a:ext cx="7815532" cy="2308324"/>
          </a:xfrm>
          <a:prstGeom prst="rect">
            <a:avLst/>
          </a:prstGeom>
        </p:spPr>
        <p:txBody>
          <a:bodyPr wrap="square">
            <a:spAutoFit/>
          </a:bodyPr>
          <a:lstStyle/>
          <a:p>
            <a:r>
              <a:rPr lang="nl-NL" b="1" dirty="0"/>
              <a:t>Nederlandse norm (</a:t>
            </a:r>
            <a:r>
              <a:rPr lang="nl-NL" b="1" dirty="0" err="1"/>
              <a:t>NEN-norm</a:t>
            </a:r>
            <a:r>
              <a:rPr lang="nl-NL" b="1" dirty="0"/>
              <a:t>)</a:t>
            </a:r>
          </a:p>
          <a:p>
            <a:pPr>
              <a:buFont typeface="Arial" panose="020B0604020202020204" pitchFamily="34" charset="0"/>
              <a:buChar char="•"/>
            </a:pPr>
            <a:r>
              <a:rPr lang="nl-NL" dirty="0" err="1"/>
              <a:t>eisenstellende</a:t>
            </a:r>
            <a:r>
              <a:rPr lang="nl-NL" dirty="0"/>
              <a:t> afspraak; </a:t>
            </a:r>
          </a:p>
          <a:p>
            <a:pPr>
              <a:buFont typeface="Arial" panose="020B0604020202020204" pitchFamily="34" charset="0"/>
              <a:buChar char="•"/>
            </a:pPr>
            <a:r>
              <a:rPr lang="nl-NL" dirty="0"/>
              <a:t>brede vertegenwoordiging van belanghebbenden; </a:t>
            </a:r>
          </a:p>
          <a:p>
            <a:pPr>
              <a:buFont typeface="Arial" panose="020B0604020202020204" pitchFamily="34" charset="0"/>
              <a:buChar char="•"/>
            </a:pPr>
            <a:r>
              <a:rPr lang="nl-NL" dirty="0"/>
              <a:t>volgens consensus; </a:t>
            </a:r>
          </a:p>
          <a:p>
            <a:pPr>
              <a:buFont typeface="Arial" panose="020B0604020202020204" pitchFamily="34" charset="0"/>
              <a:buChar char="•"/>
            </a:pPr>
            <a:r>
              <a:rPr lang="nl-NL" dirty="0"/>
              <a:t>openbare commentaarperiode van minimaal 3 maanden; </a:t>
            </a:r>
          </a:p>
          <a:p>
            <a:pPr>
              <a:buFont typeface="Arial" panose="020B0604020202020204" pitchFamily="34" charset="0"/>
              <a:buChar char="•"/>
            </a:pPr>
            <a:r>
              <a:rPr lang="nl-NL" dirty="0"/>
              <a:t>doorlooptijd van 1 jaar tot maximaal 3 jaar (afhankelijk van internationalisatie). </a:t>
            </a:r>
          </a:p>
          <a:p>
            <a:r>
              <a:rPr lang="nl-NL" dirty="0"/>
              <a:t>Resultaat: een norm met een groot draagvlak en autoriteit. </a:t>
            </a:r>
          </a:p>
        </p:txBody>
      </p:sp>
      <p:pic>
        <p:nvPicPr>
          <p:cNvPr id="4" name="Afbeelding 3">
            <a:extLst>
              <a:ext uri="{FF2B5EF4-FFF2-40B4-BE49-F238E27FC236}">
                <a16:creationId xmlns:a16="http://schemas.microsoft.com/office/drawing/2014/main" id="{4727949C-A5CA-4205-A853-FDC131BE2CCF}"/>
              </a:ext>
            </a:extLst>
          </p:cNvPr>
          <p:cNvPicPr>
            <a:picLocks noChangeAspect="1"/>
          </p:cNvPicPr>
          <p:nvPr/>
        </p:nvPicPr>
        <p:blipFill>
          <a:blip r:embed="rId2"/>
          <a:stretch>
            <a:fillRect/>
          </a:stretch>
        </p:blipFill>
        <p:spPr>
          <a:xfrm>
            <a:off x="10475946" y="256960"/>
            <a:ext cx="1402202" cy="310923"/>
          </a:xfrm>
          <a:prstGeom prst="rect">
            <a:avLst/>
          </a:prstGeom>
        </p:spPr>
      </p:pic>
    </p:spTree>
    <p:extLst>
      <p:ext uri="{BB962C8B-B14F-4D97-AF65-F5344CB8AC3E}">
        <p14:creationId xmlns:p14="http://schemas.microsoft.com/office/powerpoint/2010/main" val="1578044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1181819" y="1052423"/>
            <a:ext cx="8324490" cy="3970318"/>
          </a:xfrm>
          <a:prstGeom prst="rect">
            <a:avLst/>
          </a:prstGeom>
          <a:noFill/>
        </p:spPr>
        <p:txBody>
          <a:bodyPr wrap="square" rtlCol="0">
            <a:spAutoFit/>
          </a:bodyPr>
          <a:lstStyle/>
          <a:p>
            <a:r>
              <a:rPr lang="nl-NL" b="1" dirty="0"/>
              <a:t>Europese norm (EN)</a:t>
            </a:r>
          </a:p>
          <a:p>
            <a:r>
              <a:rPr lang="nl-NL" dirty="0"/>
              <a:t>Een Europese EN-norm is geldig voor alle Europese lidstaten. Normalisatie-instituten zijn verplicht de Europese normen nationaal over te nemen (implementatieplicht). Voor de Nederlandse markt dragen Europese normen dan bijvoorbeeld de codering NEN-EN. In Duitsland is dat DIN-EN. </a:t>
            </a:r>
          </a:p>
          <a:p>
            <a:endParaRPr lang="nl-NL" b="1" dirty="0"/>
          </a:p>
          <a:p>
            <a:r>
              <a:rPr lang="nl-NL" b="1" dirty="0"/>
              <a:t>Internationale norm (ISO of IEC)</a:t>
            </a:r>
          </a:p>
          <a:p>
            <a:r>
              <a:rPr lang="nl-NL" dirty="0"/>
              <a:t>Een internationale norm is ontwikkeld in internationaal verband bij ISO of IEC. Voor de mondiale normen geldt geen implementatieplicht in andere landen. De documenten die wel door Nederland zijn geaccepteerd, krijgen de codering NEN-ISO of NEN-IEC.</a:t>
            </a:r>
            <a:br>
              <a:rPr lang="nl-NL" dirty="0"/>
            </a:br>
            <a:br>
              <a:rPr lang="nl-NL" dirty="0"/>
            </a:br>
            <a:r>
              <a:rPr lang="nl-NL" dirty="0"/>
              <a:t>Sommige internationale normen zijn ook Europees geaccepteerd. Deze zijn herkenbaar aan de codering: NEN-EN-ISO. </a:t>
            </a:r>
          </a:p>
        </p:txBody>
      </p:sp>
      <p:pic>
        <p:nvPicPr>
          <p:cNvPr id="3" name="Afbeelding 2">
            <a:extLst>
              <a:ext uri="{FF2B5EF4-FFF2-40B4-BE49-F238E27FC236}">
                <a16:creationId xmlns:a16="http://schemas.microsoft.com/office/drawing/2014/main" id="{81BCA602-C26E-4BEE-A174-3314D6EA4636}"/>
              </a:ext>
            </a:extLst>
          </p:cNvPr>
          <p:cNvPicPr>
            <a:picLocks noChangeAspect="1"/>
          </p:cNvPicPr>
          <p:nvPr/>
        </p:nvPicPr>
        <p:blipFill>
          <a:blip r:embed="rId2"/>
          <a:stretch>
            <a:fillRect/>
          </a:stretch>
        </p:blipFill>
        <p:spPr>
          <a:xfrm>
            <a:off x="10494800" y="209826"/>
            <a:ext cx="1402202" cy="310923"/>
          </a:xfrm>
          <a:prstGeom prst="rect">
            <a:avLst/>
          </a:prstGeom>
        </p:spPr>
      </p:pic>
    </p:spTree>
    <p:extLst>
      <p:ext uri="{BB962C8B-B14F-4D97-AF65-F5344CB8AC3E}">
        <p14:creationId xmlns:p14="http://schemas.microsoft.com/office/powerpoint/2010/main" val="33517018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1181819" y="1052423"/>
            <a:ext cx="8324490" cy="1477328"/>
          </a:xfrm>
          <a:prstGeom prst="rect">
            <a:avLst/>
          </a:prstGeom>
          <a:noFill/>
        </p:spPr>
        <p:txBody>
          <a:bodyPr wrap="square" rtlCol="0">
            <a:spAutoFit/>
          </a:bodyPr>
          <a:lstStyle/>
          <a:p>
            <a:r>
              <a:rPr lang="nl-NL" dirty="0"/>
              <a:t>Oorsprong NEN</a:t>
            </a:r>
          </a:p>
          <a:p>
            <a:endParaRPr lang="nl-NL" dirty="0"/>
          </a:p>
          <a:p>
            <a:r>
              <a:rPr lang="nl-NL" dirty="0"/>
              <a:t>Het Nederlands Normalisatie-instituut (NNI) is in 1916 opgericht door het Koninklijk Instituut van Ingenieurs </a:t>
            </a:r>
            <a:r>
              <a:rPr lang="nl-NL" dirty="0" err="1">
                <a:hlinkClick r:id="rId2" tooltip="KIvI"/>
              </a:rPr>
              <a:t>KIvI</a:t>
            </a:r>
            <a:r>
              <a:rPr lang="nl-NL" dirty="0"/>
              <a:t> en de </a:t>
            </a:r>
            <a:r>
              <a:rPr lang="nl-NL" dirty="0">
                <a:hlinkClick r:id="rId3" tooltip="Nederlandse Maatschappij voor Nijverheid en Handel"/>
              </a:rPr>
              <a:t>Nederlandse Maatschappij voor Nijverheid en Handel</a:t>
            </a:r>
            <a:r>
              <a:rPr lang="nl-NL" dirty="0"/>
              <a:t>.</a:t>
            </a:r>
          </a:p>
        </p:txBody>
      </p:sp>
      <p:pic>
        <p:nvPicPr>
          <p:cNvPr id="3" name="Afbeelding 2">
            <a:extLst>
              <a:ext uri="{FF2B5EF4-FFF2-40B4-BE49-F238E27FC236}">
                <a16:creationId xmlns:a16="http://schemas.microsoft.com/office/drawing/2014/main" id="{EFA28DAC-4274-4836-983C-168837B6C219}"/>
              </a:ext>
            </a:extLst>
          </p:cNvPr>
          <p:cNvPicPr>
            <a:picLocks noChangeAspect="1"/>
          </p:cNvPicPr>
          <p:nvPr/>
        </p:nvPicPr>
        <p:blipFill>
          <a:blip r:embed="rId4"/>
          <a:stretch>
            <a:fillRect/>
          </a:stretch>
        </p:blipFill>
        <p:spPr>
          <a:xfrm>
            <a:off x="10523081" y="219254"/>
            <a:ext cx="1402202" cy="310923"/>
          </a:xfrm>
          <a:prstGeom prst="rect">
            <a:avLst/>
          </a:prstGeom>
        </p:spPr>
      </p:pic>
    </p:spTree>
    <p:extLst>
      <p:ext uri="{BB962C8B-B14F-4D97-AF65-F5344CB8AC3E}">
        <p14:creationId xmlns:p14="http://schemas.microsoft.com/office/powerpoint/2010/main" val="2730585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595223" y="897147"/>
            <a:ext cx="8807569" cy="1200329"/>
          </a:xfrm>
          <a:prstGeom prst="rect">
            <a:avLst/>
          </a:prstGeom>
          <a:noFill/>
        </p:spPr>
        <p:txBody>
          <a:bodyPr wrap="square" rtlCol="0">
            <a:spAutoFit/>
          </a:bodyPr>
          <a:lstStyle/>
          <a:p>
            <a:r>
              <a:rPr lang="nl-NL" sz="2400" dirty="0"/>
              <a:t>Wie bepaald de normen?</a:t>
            </a:r>
            <a:endParaRPr lang="nl-NL" dirty="0"/>
          </a:p>
          <a:p>
            <a:endParaRPr lang="nl-NL" sz="2400" dirty="0"/>
          </a:p>
          <a:p>
            <a:r>
              <a:rPr lang="nl-NL" sz="2400" dirty="0" err="1"/>
              <a:t>Nen</a:t>
            </a:r>
            <a:r>
              <a:rPr lang="nl-NL" sz="2400" dirty="0"/>
              <a:t> stelt de normen op </a:t>
            </a:r>
          </a:p>
        </p:txBody>
      </p:sp>
      <p:pic>
        <p:nvPicPr>
          <p:cNvPr id="3" name="Afbeelding 2">
            <a:extLst>
              <a:ext uri="{FF2B5EF4-FFF2-40B4-BE49-F238E27FC236}">
                <a16:creationId xmlns:a16="http://schemas.microsoft.com/office/drawing/2014/main" id="{23C487B4-59BB-48C5-ABF1-C0AD8356A789}"/>
              </a:ext>
            </a:extLst>
          </p:cNvPr>
          <p:cNvPicPr>
            <a:picLocks noChangeAspect="1"/>
          </p:cNvPicPr>
          <p:nvPr/>
        </p:nvPicPr>
        <p:blipFill>
          <a:blip r:embed="rId2"/>
          <a:stretch>
            <a:fillRect/>
          </a:stretch>
        </p:blipFill>
        <p:spPr>
          <a:xfrm>
            <a:off x="10532508" y="181547"/>
            <a:ext cx="1402202" cy="310923"/>
          </a:xfrm>
          <a:prstGeom prst="rect">
            <a:avLst/>
          </a:prstGeom>
        </p:spPr>
      </p:pic>
    </p:spTree>
    <p:extLst>
      <p:ext uri="{BB962C8B-B14F-4D97-AF65-F5344CB8AC3E}">
        <p14:creationId xmlns:p14="http://schemas.microsoft.com/office/powerpoint/2010/main" val="40973237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966158" y="983411"/>
            <a:ext cx="8272733" cy="2031325"/>
          </a:xfrm>
          <a:prstGeom prst="rect">
            <a:avLst/>
          </a:prstGeom>
          <a:noFill/>
        </p:spPr>
        <p:txBody>
          <a:bodyPr wrap="square" rtlCol="0">
            <a:spAutoFit/>
          </a:bodyPr>
          <a:lstStyle/>
          <a:p>
            <a:r>
              <a:rPr lang="nl-NL" dirty="0"/>
              <a:t>Waarom?</a:t>
            </a:r>
          </a:p>
          <a:p>
            <a:endParaRPr lang="nl-NL" dirty="0"/>
          </a:p>
          <a:p>
            <a:r>
              <a:rPr lang="nl-NL" dirty="0"/>
              <a:t>Wettelijke basis soms in Wetten en onderliggende besluiten.</a:t>
            </a:r>
          </a:p>
          <a:p>
            <a:endParaRPr lang="nl-NL" dirty="0"/>
          </a:p>
          <a:p>
            <a:r>
              <a:rPr lang="nl-NL" dirty="0"/>
              <a:t>Bijvoorbeeld: Regels omtrent nemen watermonster en analyseren watermonster.</a:t>
            </a:r>
          </a:p>
          <a:p>
            <a:r>
              <a:rPr lang="nl-NL" dirty="0"/>
              <a:t>					</a:t>
            </a:r>
          </a:p>
        </p:txBody>
      </p:sp>
      <p:pic>
        <p:nvPicPr>
          <p:cNvPr id="3" name="Afbeelding 2">
            <a:extLst>
              <a:ext uri="{FF2B5EF4-FFF2-40B4-BE49-F238E27FC236}">
                <a16:creationId xmlns:a16="http://schemas.microsoft.com/office/drawing/2014/main" id="{EB907489-2379-49EB-860E-D49C375CD2FF}"/>
              </a:ext>
            </a:extLst>
          </p:cNvPr>
          <p:cNvPicPr>
            <a:picLocks noChangeAspect="1"/>
          </p:cNvPicPr>
          <p:nvPr/>
        </p:nvPicPr>
        <p:blipFill>
          <a:blip r:embed="rId2"/>
          <a:stretch>
            <a:fillRect/>
          </a:stretch>
        </p:blipFill>
        <p:spPr>
          <a:xfrm>
            <a:off x="10485373" y="247534"/>
            <a:ext cx="1402202" cy="310923"/>
          </a:xfrm>
          <a:prstGeom prst="rect">
            <a:avLst/>
          </a:prstGeom>
        </p:spPr>
      </p:pic>
    </p:spTree>
    <p:extLst>
      <p:ext uri="{BB962C8B-B14F-4D97-AF65-F5344CB8AC3E}">
        <p14:creationId xmlns:p14="http://schemas.microsoft.com/office/powerpoint/2010/main" val="40160084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586596" y="974785"/>
            <a:ext cx="9859993" cy="1015663"/>
          </a:xfrm>
          <a:prstGeom prst="rect">
            <a:avLst/>
          </a:prstGeom>
          <a:noFill/>
        </p:spPr>
        <p:txBody>
          <a:bodyPr wrap="square" rtlCol="0">
            <a:spAutoFit/>
          </a:bodyPr>
          <a:lstStyle/>
          <a:p>
            <a:r>
              <a:rPr lang="nl-NL" sz="2400" dirty="0"/>
              <a:t>Wie controleert?</a:t>
            </a:r>
          </a:p>
          <a:p>
            <a:endParaRPr lang="nl-NL" dirty="0"/>
          </a:p>
          <a:p>
            <a:r>
              <a:rPr lang="nl-NL" dirty="0"/>
              <a:t>Gecertificeerde geaccrediteerde bureaus </a:t>
            </a:r>
          </a:p>
        </p:txBody>
      </p:sp>
      <p:pic>
        <p:nvPicPr>
          <p:cNvPr id="3" name="Afbeelding 2">
            <a:extLst>
              <a:ext uri="{FF2B5EF4-FFF2-40B4-BE49-F238E27FC236}">
                <a16:creationId xmlns:a16="http://schemas.microsoft.com/office/drawing/2014/main" id="{F8E11DA9-2A21-44ED-A073-315F729ADE02}"/>
              </a:ext>
            </a:extLst>
          </p:cNvPr>
          <p:cNvPicPr>
            <a:picLocks noChangeAspect="1"/>
          </p:cNvPicPr>
          <p:nvPr/>
        </p:nvPicPr>
        <p:blipFill>
          <a:blip r:embed="rId2"/>
          <a:stretch>
            <a:fillRect/>
          </a:stretch>
        </p:blipFill>
        <p:spPr>
          <a:xfrm>
            <a:off x="10551361" y="219254"/>
            <a:ext cx="1402202" cy="310923"/>
          </a:xfrm>
          <a:prstGeom prst="rect">
            <a:avLst/>
          </a:prstGeom>
        </p:spPr>
      </p:pic>
    </p:spTree>
    <p:extLst>
      <p:ext uri="{BB962C8B-B14F-4D97-AF65-F5344CB8AC3E}">
        <p14:creationId xmlns:p14="http://schemas.microsoft.com/office/powerpoint/2010/main" val="784421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819509" y="724619"/>
            <a:ext cx="8497019" cy="5601533"/>
          </a:xfrm>
          <a:prstGeom prst="rect">
            <a:avLst/>
          </a:prstGeom>
          <a:noFill/>
        </p:spPr>
        <p:txBody>
          <a:bodyPr wrap="square" rtlCol="0">
            <a:spAutoFit/>
          </a:bodyPr>
          <a:lstStyle/>
          <a:p>
            <a:r>
              <a:rPr lang="nl-NL" sz="3600" dirty="0"/>
              <a:t>Wat beschrijft het certificaat?</a:t>
            </a:r>
          </a:p>
          <a:p>
            <a:endParaRPr lang="nl-NL" dirty="0"/>
          </a:p>
          <a:p>
            <a:r>
              <a:rPr lang="nl-NL" sz="2800" dirty="0"/>
              <a:t>ISO-9001 	</a:t>
            </a:r>
            <a:r>
              <a:rPr lang="nl-NL" sz="2000" dirty="0"/>
              <a:t>beschrijft algemeen kwaliteitsmanagementsysteem</a:t>
            </a:r>
          </a:p>
          <a:p>
            <a:r>
              <a:rPr lang="nl-NL" sz="2000" dirty="0"/>
              <a:t>				om klanttevredenheid te vergroten</a:t>
            </a:r>
          </a:p>
          <a:p>
            <a:r>
              <a:rPr lang="nl-NL" sz="2000" dirty="0"/>
              <a:t>				wordt gebruikt om te beoordelen of de organisatie in 					staat is te voldoen aan eisen van klanten, wet- en 						regelgeving en de eigen eisen van de organisatie. </a:t>
            </a:r>
          </a:p>
          <a:p>
            <a:endParaRPr lang="nl-NL" sz="2800" dirty="0"/>
          </a:p>
          <a:p>
            <a:r>
              <a:rPr lang="nl-NL" sz="2800" dirty="0"/>
              <a:t>ISO-14001 	</a:t>
            </a:r>
            <a:r>
              <a:rPr lang="nl-NL" sz="2000" dirty="0"/>
              <a:t>beschrijft kwaliteitsmanagementsysteem voor 				              	milieubeheer</a:t>
            </a:r>
          </a:p>
          <a:p>
            <a:r>
              <a:rPr lang="nl-NL" sz="2000" dirty="0"/>
              <a:t>				Bedrijven hebben zo een handvat om op systematische 					wijze de </a:t>
            </a:r>
            <a:r>
              <a:rPr lang="nl-NL" sz="2000" dirty="0" err="1"/>
              <a:t>milieu-aspecten</a:t>
            </a:r>
            <a:r>
              <a:rPr lang="nl-NL" sz="2000" dirty="0"/>
              <a:t> als gevolg van hun activiteiten 				en producten te identificeren, te beheersen en waar 					mogelijk te verminderen. U kunt rekenen op een 						vermindering van de milieubelasting, kostenbesparing 					en imagobevordering</a:t>
            </a:r>
          </a:p>
        </p:txBody>
      </p:sp>
      <p:pic>
        <p:nvPicPr>
          <p:cNvPr id="3" name="Afbeelding 2">
            <a:extLst>
              <a:ext uri="{FF2B5EF4-FFF2-40B4-BE49-F238E27FC236}">
                <a16:creationId xmlns:a16="http://schemas.microsoft.com/office/drawing/2014/main" id="{9ABE72D4-A8F7-4894-A68D-8E05A5F10083}"/>
              </a:ext>
            </a:extLst>
          </p:cNvPr>
          <p:cNvPicPr>
            <a:picLocks noChangeAspect="1"/>
          </p:cNvPicPr>
          <p:nvPr/>
        </p:nvPicPr>
        <p:blipFill>
          <a:blip r:embed="rId2"/>
          <a:stretch>
            <a:fillRect/>
          </a:stretch>
        </p:blipFill>
        <p:spPr>
          <a:xfrm>
            <a:off x="10494800" y="238107"/>
            <a:ext cx="1402202" cy="310923"/>
          </a:xfrm>
          <a:prstGeom prst="rect">
            <a:avLst/>
          </a:prstGeom>
        </p:spPr>
      </p:pic>
    </p:spTree>
    <p:extLst>
      <p:ext uri="{BB962C8B-B14F-4D97-AF65-F5344CB8AC3E}">
        <p14:creationId xmlns:p14="http://schemas.microsoft.com/office/powerpoint/2010/main" val="2335293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kstvak 2"/>
          <p:cNvSpPr txBox="1"/>
          <p:nvPr/>
        </p:nvSpPr>
        <p:spPr>
          <a:xfrm>
            <a:off x="1134208" y="677008"/>
            <a:ext cx="9812215" cy="7109639"/>
          </a:xfrm>
          <a:prstGeom prst="rect">
            <a:avLst/>
          </a:prstGeom>
          <a:noFill/>
        </p:spPr>
        <p:txBody>
          <a:bodyPr wrap="square" rtlCol="0">
            <a:spAutoFit/>
          </a:bodyPr>
          <a:lstStyle/>
          <a:p>
            <a:r>
              <a:rPr lang="nl-NL" sz="2400" dirty="0"/>
              <a:t>Cyclus van ISO</a:t>
            </a:r>
          </a:p>
          <a:p>
            <a:endParaRPr lang="nl-NL" dirty="0"/>
          </a:p>
          <a:p>
            <a:r>
              <a:rPr lang="nl-NL" dirty="0"/>
              <a:t>PLAN-DO-CHECK-ACT (PDCA) is het principe achter elk ISO-management systeem</a:t>
            </a:r>
          </a:p>
          <a:p>
            <a:endParaRPr lang="nl-NL" dirty="0"/>
          </a:p>
          <a:p>
            <a:r>
              <a:rPr lang="nl-NL" dirty="0"/>
              <a:t>PLAN 	-	Ontwerp een plan of procedure</a:t>
            </a:r>
          </a:p>
          <a:p>
            <a:r>
              <a:rPr lang="nl-NL" dirty="0"/>
              <a:t>DO		-	Voer het plan of de procedure uit zoals ontworpen</a:t>
            </a:r>
          </a:p>
          <a:p>
            <a:r>
              <a:rPr lang="nl-NL" dirty="0"/>
              <a:t>Check	-	Toets of de uitkomst overeenkomst met de specificaties</a:t>
            </a:r>
          </a:p>
          <a:p>
            <a:r>
              <a:rPr lang="nl-NL" dirty="0"/>
              <a:t>Act		-	Stel bij indien nodig</a:t>
            </a:r>
          </a:p>
          <a:p>
            <a:endParaRPr lang="nl-NL" dirty="0"/>
          </a:p>
          <a:p>
            <a:r>
              <a:rPr lang="nl-NL" dirty="0"/>
              <a:t>Bijvoorbeeld : Schonen van poelen periode 15 februari tot en met 15 augustus</a:t>
            </a:r>
          </a:p>
          <a:p>
            <a:r>
              <a:rPr lang="nl-NL" dirty="0"/>
              <a:t>Wetgeving Flora en Fauna wet =&gt; Gedragscode natuurbeheer</a:t>
            </a:r>
          </a:p>
          <a:p>
            <a:endParaRPr lang="nl-NL" dirty="0"/>
          </a:p>
          <a:p>
            <a:r>
              <a:rPr lang="nl-NL" dirty="0"/>
              <a:t>Werkzaamheden periode 15 februari tot en met 15 augustus alleen wanneer:</a:t>
            </a:r>
          </a:p>
          <a:p>
            <a:r>
              <a:rPr lang="nl-NL" dirty="0"/>
              <a:t>- geen </a:t>
            </a:r>
            <a:r>
              <a:rPr lang="nl-NL" dirty="0" err="1"/>
              <a:t>amfibiën</a:t>
            </a:r>
            <a:r>
              <a:rPr lang="nl-NL" dirty="0"/>
              <a:t> aangetroffen bij inventarisatie.</a:t>
            </a:r>
          </a:p>
          <a:p>
            <a:r>
              <a:rPr lang="nl-NL" dirty="0"/>
              <a:t>Inventarisatie wordt als volgt uitgevoerd………………</a:t>
            </a:r>
          </a:p>
          <a:p>
            <a:r>
              <a:rPr lang="nl-NL" dirty="0"/>
              <a:t>Of -	Ontheffing aangevraagd bij de provincie met formulier 1a en ontheffing ontvangen</a:t>
            </a:r>
          </a:p>
          <a:p>
            <a:r>
              <a:rPr lang="nl-NL" dirty="0"/>
              <a:t>Of -	Betreft drooggevallen poel</a:t>
            </a:r>
          </a:p>
          <a:p>
            <a:endParaRPr lang="nl-NL" dirty="0"/>
          </a:p>
          <a:p>
            <a:r>
              <a:rPr lang="nl-NL" dirty="0"/>
              <a:t>Voor aanvang werkzaamheden check inventarisatie, ontheffing of droogvallen.</a:t>
            </a:r>
          </a:p>
          <a:p>
            <a:endParaRPr lang="nl-NL" dirty="0"/>
          </a:p>
          <a:p>
            <a:endParaRPr lang="nl-NL" dirty="0"/>
          </a:p>
          <a:p>
            <a:r>
              <a:rPr lang="nl-NL" dirty="0"/>
              <a:t> </a:t>
            </a:r>
            <a:endParaRPr lang="nl-NL" sz="2000" dirty="0"/>
          </a:p>
          <a:p>
            <a:endParaRPr lang="nl-NL" dirty="0"/>
          </a:p>
          <a:p>
            <a:endParaRPr lang="nl-NL" dirty="0"/>
          </a:p>
          <a:p>
            <a:endParaRPr lang="nl-NL" dirty="0"/>
          </a:p>
        </p:txBody>
      </p:sp>
      <p:pic>
        <p:nvPicPr>
          <p:cNvPr id="2" name="Afbeelding 1">
            <a:extLst>
              <a:ext uri="{FF2B5EF4-FFF2-40B4-BE49-F238E27FC236}">
                <a16:creationId xmlns:a16="http://schemas.microsoft.com/office/drawing/2014/main" id="{8D89A4AA-202B-4216-AF00-F5ACA5F9D181}"/>
              </a:ext>
            </a:extLst>
          </p:cNvPr>
          <p:cNvPicPr>
            <a:picLocks noChangeAspect="1"/>
          </p:cNvPicPr>
          <p:nvPr/>
        </p:nvPicPr>
        <p:blipFill>
          <a:blip r:embed="rId2"/>
          <a:stretch>
            <a:fillRect/>
          </a:stretch>
        </p:blipFill>
        <p:spPr>
          <a:xfrm>
            <a:off x="10523081" y="209826"/>
            <a:ext cx="1402202" cy="310923"/>
          </a:xfrm>
          <a:prstGeom prst="rect">
            <a:avLst/>
          </a:prstGeom>
        </p:spPr>
      </p:pic>
    </p:spTree>
    <p:extLst>
      <p:ext uri="{BB962C8B-B14F-4D97-AF65-F5344CB8AC3E}">
        <p14:creationId xmlns:p14="http://schemas.microsoft.com/office/powerpoint/2010/main" val="1710894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Afbeelding 2"/>
          <p:cNvPicPr>
            <a:picLocks noChangeAspect="1"/>
          </p:cNvPicPr>
          <p:nvPr/>
        </p:nvPicPr>
        <p:blipFill>
          <a:blip r:embed="rId2"/>
          <a:stretch>
            <a:fillRect/>
          </a:stretch>
        </p:blipFill>
        <p:spPr>
          <a:xfrm>
            <a:off x="2501659" y="3759091"/>
            <a:ext cx="5236459" cy="2919013"/>
          </a:xfrm>
          <a:prstGeom prst="rect">
            <a:avLst/>
          </a:prstGeom>
        </p:spPr>
      </p:pic>
      <p:sp>
        <p:nvSpPr>
          <p:cNvPr id="4" name="Tekstvak 3"/>
          <p:cNvSpPr txBox="1"/>
          <p:nvPr/>
        </p:nvSpPr>
        <p:spPr>
          <a:xfrm>
            <a:off x="621102" y="439947"/>
            <a:ext cx="8057072" cy="3046988"/>
          </a:xfrm>
          <a:prstGeom prst="rect">
            <a:avLst/>
          </a:prstGeom>
          <a:noFill/>
        </p:spPr>
        <p:txBody>
          <a:bodyPr wrap="square" rtlCol="0">
            <a:spAutoFit/>
          </a:bodyPr>
          <a:lstStyle/>
          <a:p>
            <a:r>
              <a:rPr lang="nl-NL" sz="2400" dirty="0"/>
              <a:t>Waarom?</a:t>
            </a:r>
          </a:p>
          <a:p>
            <a:endParaRPr lang="nl-NL" sz="2400" dirty="0"/>
          </a:p>
          <a:p>
            <a:r>
              <a:rPr lang="nl-NL" sz="2400" dirty="0"/>
              <a:t>Klanten of opdrachtgevers vragen om dit certificaat</a:t>
            </a:r>
          </a:p>
          <a:p>
            <a:r>
              <a:rPr lang="nl-NL" sz="2400" dirty="0"/>
              <a:t>Overheid eist ISO 9001 of het geeft bonuspunten bij aanbestedingen</a:t>
            </a:r>
          </a:p>
          <a:p>
            <a:r>
              <a:rPr lang="nl-NL" sz="2400" dirty="0"/>
              <a:t>Kan zorgen voor gestructureerde en overzichtelijke bedrijfsvoering, het wiel niet steeds opnieuw uitvinden.</a:t>
            </a:r>
          </a:p>
          <a:p>
            <a:r>
              <a:rPr lang="nl-NL" sz="2400" dirty="0"/>
              <a:t>Géén wettelijke eis!</a:t>
            </a:r>
          </a:p>
        </p:txBody>
      </p:sp>
      <p:pic>
        <p:nvPicPr>
          <p:cNvPr id="2" name="Afbeelding 1">
            <a:extLst>
              <a:ext uri="{FF2B5EF4-FFF2-40B4-BE49-F238E27FC236}">
                <a16:creationId xmlns:a16="http://schemas.microsoft.com/office/drawing/2014/main" id="{2D0C05ED-2F7B-481B-A884-762D99A3E34D}"/>
              </a:ext>
            </a:extLst>
          </p:cNvPr>
          <p:cNvPicPr>
            <a:picLocks noChangeAspect="1"/>
          </p:cNvPicPr>
          <p:nvPr/>
        </p:nvPicPr>
        <p:blipFill>
          <a:blip r:embed="rId3"/>
          <a:stretch>
            <a:fillRect/>
          </a:stretch>
        </p:blipFill>
        <p:spPr>
          <a:xfrm>
            <a:off x="10504227" y="284485"/>
            <a:ext cx="1402202" cy="310923"/>
          </a:xfrm>
          <a:prstGeom prst="rect">
            <a:avLst/>
          </a:prstGeom>
        </p:spPr>
      </p:pic>
    </p:spTree>
    <p:extLst>
      <p:ext uri="{BB962C8B-B14F-4D97-AF65-F5344CB8AC3E}">
        <p14:creationId xmlns:p14="http://schemas.microsoft.com/office/powerpoint/2010/main" val="2096635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888521" y="931653"/>
            <a:ext cx="8143336" cy="4616648"/>
          </a:xfrm>
          <a:prstGeom prst="rect">
            <a:avLst/>
          </a:prstGeom>
          <a:noFill/>
        </p:spPr>
        <p:txBody>
          <a:bodyPr wrap="square" rtlCol="0">
            <a:spAutoFit/>
          </a:bodyPr>
          <a:lstStyle/>
          <a:p>
            <a:r>
              <a:rPr lang="nl-NL" sz="2400" dirty="0"/>
              <a:t>Oorsprong van ISO</a:t>
            </a:r>
          </a:p>
          <a:p>
            <a:endParaRPr lang="nl-NL" dirty="0"/>
          </a:p>
          <a:p>
            <a:r>
              <a:rPr lang="nl-NL" dirty="0"/>
              <a:t>De normen voor </a:t>
            </a:r>
            <a:r>
              <a:rPr lang="nl-NL" dirty="0" err="1"/>
              <a:t>kwaliteitmanagementsystemen</a:t>
            </a:r>
            <a:r>
              <a:rPr lang="nl-NL" dirty="0"/>
              <a:t> ontstaan vanuit de militaire wapenindustrie. In 1959 stelde de NAVO hoge eisen aan al hun toeleveranciers waaraan men aantoonbaar diende te voldoen. Deze eisen werden vastgelegd in kwaliteitsnormen.</a:t>
            </a:r>
          </a:p>
          <a:p>
            <a:endParaRPr lang="nl-NL" dirty="0"/>
          </a:p>
          <a:p>
            <a:r>
              <a:rPr lang="nl-NL" dirty="0"/>
              <a:t>Ieder land had zijn eigen normen.</a:t>
            </a:r>
          </a:p>
          <a:p>
            <a:endParaRPr lang="nl-NL" dirty="0"/>
          </a:p>
          <a:p>
            <a:r>
              <a:rPr lang="nl-NL" dirty="0"/>
              <a:t>Mede door de explosieve groei van de wereldhandel ontstond er behoefte aan meer uniformiteit in </a:t>
            </a:r>
            <a:r>
              <a:rPr lang="nl-NL" dirty="0" err="1"/>
              <a:t>kwaliteitsystemen</a:t>
            </a:r>
            <a:r>
              <a:rPr lang="nl-NL" dirty="0"/>
              <a:t>.</a:t>
            </a:r>
          </a:p>
          <a:p>
            <a:endParaRPr lang="nl-NL" dirty="0"/>
          </a:p>
          <a:p>
            <a:r>
              <a:rPr lang="nl-NL" b="1" dirty="0"/>
              <a:t>ISO organisatie Geneve</a:t>
            </a:r>
          </a:p>
          <a:p>
            <a:r>
              <a:rPr lang="nl-NL" dirty="0"/>
              <a:t>ISO normen worden ontwikkeld door de ISO organisatie in Geneve (</a:t>
            </a:r>
            <a:r>
              <a:rPr lang="nl-NL" dirty="0">
                <a:hlinkClick r:id="rId2"/>
              </a:rPr>
              <a:t>www.iso.org</a:t>
            </a:r>
            <a:r>
              <a:rPr lang="nl-NL" dirty="0"/>
              <a:t>). ISO staat voor International </a:t>
            </a:r>
            <a:r>
              <a:rPr lang="nl-NL" dirty="0" err="1"/>
              <a:t>Standarization</a:t>
            </a:r>
            <a:r>
              <a:rPr lang="nl-NL" dirty="0"/>
              <a:t> </a:t>
            </a:r>
            <a:r>
              <a:rPr lang="nl-NL" dirty="0" err="1"/>
              <a:t>for</a:t>
            </a:r>
            <a:r>
              <a:rPr lang="nl-NL" dirty="0"/>
              <a:t> </a:t>
            </a:r>
            <a:r>
              <a:rPr lang="nl-NL" dirty="0" err="1"/>
              <a:t>Organization</a:t>
            </a:r>
            <a:r>
              <a:rPr lang="nl-NL" dirty="0"/>
              <a:t>. </a:t>
            </a:r>
          </a:p>
          <a:p>
            <a:endParaRPr lang="nl-NL" dirty="0"/>
          </a:p>
        </p:txBody>
      </p:sp>
      <p:pic>
        <p:nvPicPr>
          <p:cNvPr id="3" name="Afbeelding 2">
            <a:extLst>
              <a:ext uri="{FF2B5EF4-FFF2-40B4-BE49-F238E27FC236}">
                <a16:creationId xmlns:a16="http://schemas.microsoft.com/office/drawing/2014/main" id="{8385D172-93DA-4255-BAD8-101E2CCC73CE}"/>
              </a:ext>
            </a:extLst>
          </p:cNvPr>
          <p:cNvPicPr>
            <a:picLocks noChangeAspect="1"/>
          </p:cNvPicPr>
          <p:nvPr/>
        </p:nvPicPr>
        <p:blipFill>
          <a:blip r:embed="rId3"/>
          <a:stretch>
            <a:fillRect/>
          </a:stretch>
        </p:blipFill>
        <p:spPr>
          <a:xfrm>
            <a:off x="10504227" y="219254"/>
            <a:ext cx="1402202" cy="310923"/>
          </a:xfrm>
          <a:prstGeom prst="rect">
            <a:avLst/>
          </a:prstGeom>
        </p:spPr>
      </p:pic>
    </p:spTree>
    <p:extLst>
      <p:ext uri="{BB962C8B-B14F-4D97-AF65-F5344CB8AC3E}">
        <p14:creationId xmlns:p14="http://schemas.microsoft.com/office/powerpoint/2010/main" val="4116689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kstvak 1"/>
          <p:cNvSpPr txBox="1"/>
          <p:nvPr/>
        </p:nvSpPr>
        <p:spPr>
          <a:xfrm>
            <a:off x="1043796" y="1000664"/>
            <a:ext cx="8626415" cy="1015663"/>
          </a:xfrm>
          <a:prstGeom prst="rect">
            <a:avLst/>
          </a:prstGeom>
          <a:noFill/>
        </p:spPr>
        <p:txBody>
          <a:bodyPr wrap="square" rtlCol="0">
            <a:spAutoFit/>
          </a:bodyPr>
          <a:lstStyle/>
          <a:p>
            <a:r>
              <a:rPr lang="nl-NL" sz="2400" dirty="0"/>
              <a:t>Wie legt de eisen vast?</a:t>
            </a:r>
          </a:p>
          <a:p>
            <a:endParaRPr lang="nl-NL" dirty="0"/>
          </a:p>
          <a:p>
            <a:r>
              <a:rPr lang="nl-NL" dirty="0"/>
              <a:t>ISO heeft de eisen vastgesteld.</a:t>
            </a:r>
          </a:p>
        </p:txBody>
      </p:sp>
      <p:pic>
        <p:nvPicPr>
          <p:cNvPr id="3" name="Afbeelding 2">
            <a:extLst>
              <a:ext uri="{FF2B5EF4-FFF2-40B4-BE49-F238E27FC236}">
                <a16:creationId xmlns:a16="http://schemas.microsoft.com/office/drawing/2014/main" id="{17F083F4-EA46-4AB5-96FE-AF4EA3028F1D}"/>
              </a:ext>
            </a:extLst>
          </p:cNvPr>
          <p:cNvPicPr>
            <a:picLocks noChangeAspect="1"/>
          </p:cNvPicPr>
          <p:nvPr/>
        </p:nvPicPr>
        <p:blipFill>
          <a:blip r:embed="rId2"/>
          <a:stretch>
            <a:fillRect/>
          </a:stretch>
        </p:blipFill>
        <p:spPr>
          <a:xfrm>
            <a:off x="10438239" y="209827"/>
            <a:ext cx="1402202" cy="310923"/>
          </a:xfrm>
          <a:prstGeom prst="rect">
            <a:avLst/>
          </a:prstGeom>
        </p:spPr>
      </p:pic>
    </p:spTree>
    <p:extLst>
      <p:ext uri="{BB962C8B-B14F-4D97-AF65-F5344CB8AC3E}">
        <p14:creationId xmlns:p14="http://schemas.microsoft.com/office/powerpoint/2010/main" val="3374416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hthoek 1"/>
          <p:cNvSpPr/>
          <p:nvPr/>
        </p:nvSpPr>
        <p:spPr>
          <a:xfrm>
            <a:off x="603849" y="1026544"/>
            <a:ext cx="8540151" cy="2123658"/>
          </a:xfrm>
          <a:prstGeom prst="rect">
            <a:avLst/>
          </a:prstGeom>
        </p:spPr>
        <p:txBody>
          <a:bodyPr wrap="square">
            <a:spAutoFit/>
          </a:bodyPr>
          <a:lstStyle/>
          <a:p>
            <a:r>
              <a:rPr lang="nl-NL" sz="2400" dirty="0"/>
              <a:t>Wie certificeert?</a:t>
            </a:r>
          </a:p>
          <a:p>
            <a:endParaRPr lang="nl-NL" dirty="0"/>
          </a:p>
          <a:p>
            <a:r>
              <a:rPr lang="nl-NL" dirty="0"/>
              <a:t>Een Certificatie Instelling wordt geaccrediteerd en gecontroleerd door een accreditatie instelling.</a:t>
            </a:r>
            <a:br>
              <a:rPr lang="nl-NL" dirty="0"/>
            </a:br>
            <a:r>
              <a:rPr lang="nl-NL" dirty="0"/>
              <a:t>In Nederland door de Raad voor Accreditatie (</a:t>
            </a:r>
            <a:r>
              <a:rPr lang="nl-NL" dirty="0">
                <a:hlinkClick r:id="rId2"/>
              </a:rPr>
              <a:t>www.rva.nl</a:t>
            </a:r>
            <a:r>
              <a:rPr lang="nl-NL" dirty="0"/>
              <a:t>).</a:t>
            </a:r>
          </a:p>
          <a:p>
            <a:endParaRPr lang="nl-NL" dirty="0"/>
          </a:p>
          <a:p>
            <a:r>
              <a:rPr lang="nl-NL" dirty="0"/>
              <a:t>In Nederland bijvoorbeeld KIWA</a:t>
            </a:r>
          </a:p>
        </p:txBody>
      </p:sp>
      <p:pic>
        <p:nvPicPr>
          <p:cNvPr id="3" name="Afbeelding 2">
            <a:extLst>
              <a:ext uri="{FF2B5EF4-FFF2-40B4-BE49-F238E27FC236}">
                <a16:creationId xmlns:a16="http://schemas.microsoft.com/office/drawing/2014/main" id="{A7A46D7D-AD4D-4732-A3B6-A4EA439C2EA0}"/>
              </a:ext>
            </a:extLst>
          </p:cNvPr>
          <p:cNvPicPr>
            <a:picLocks noChangeAspect="1"/>
          </p:cNvPicPr>
          <p:nvPr/>
        </p:nvPicPr>
        <p:blipFill>
          <a:blip r:embed="rId3"/>
          <a:stretch>
            <a:fillRect/>
          </a:stretch>
        </p:blipFill>
        <p:spPr>
          <a:xfrm>
            <a:off x="10409959" y="266388"/>
            <a:ext cx="1402202" cy="310923"/>
          </a:xfrm>
          <a:prstGeom prst="rect">
            <a:avLst/>
          </a:prstGeom>
        </p:spPr>
      </p:pic>
    </p:spTree>
    <p:extLst>
      <p:ext uri="{BB962C8B-B14F-4D97-AF65-F5344CB8AC3E}">
        <p14:creationId xmlns:p14="http://schemas.microsoft.com/office/powerpoint/2010/main" val="1819973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hthoek 1"/>
          <p:cNvSpPr/>
          <p:nvPr/>
        </p:nvSpPr>
        <p:spPr>
          <a:xfrm>
            <a:off x="560717" y="500332"/>
            <a:ext cx="7190544" cy="1200329"/>
          </a:xfrm>
          <a:prstGeom prst="rect">
            <a:avLst/>
          </a:prstGeom>
        </p:spPr>
        <p:txBody>
          <a:bodyPr wrap="square">
            <a:spAutoFit/>
          </a:bodyPr>
          <a:lstStyle/>
          <a:p>
            <a:endParaRPr lang="nl-NL" dirty="0"/>
          </a:p>
          <a:p>
            <a:endParaRPr lang="nl-NL" dirty="0"/>
          </a:p>
          <a:p>
            <a:endParaRPr lang="nl-NL" dirty="0"/>
          </a:p>
          <a:p>
            <a:endParaRPr lang="nl-NL" dirty="0"/>
          </a:p>
        </p:txBody>
      </p:sp>
      <p:sp>
        <p:nvSpPr>
          <p:cNvPr id="3" name="Rechthoek 2"/>
          <p:cNvSpPr/>
          <p:nvPr/>
        </p:nvSpPr>
        <p:spPr>
          <a:xfrm>
            <a:off x="9144000" y="5288379"/>
            <a:ext cx="6096000" cy="1200329"/>
          </a:xfrm>
          <a:prstGeom prst="rect">
            <a:avLst/>
          </a:prstGeom>
        </p:spPr>
        <p:txBody>
          <a:bodyPr>
            <a:spAutoFit/>
          </a:bodyPr>
          <a:lstStyle/>
          <a:p>
            <a:r>
              <a:rPr lang="nl-NL" dirty="0">
                <a:latin typeface="Arial" panose="020B0604020202020204" pitchFamily="34" charset="0"/>
              </a:rPr>
              <a:t>Kema  1 en 5</a:t>
            </a:r>
            <a:endParaRPr lang="nl-NL" dirty="0"/>
          </a:p>
          <a:p>
            <a:r>
              <a:rPr lang="nl-NL" dirty="0" err="1">
                <a:latin typeface="Arial" panose="020B0604020202020204" pitchFamily="34" charset="0"/>
              </a:rPr>
              <a:t>Nen</a:t>
            </a:r>
            <a:r>
              <a:rPr lang="nl-NL" dirty="0">
                <a:latin typeface="Arial" panose="020B0604020202020204" pitchFamily="34" charset="0"/>
              </a:rPr>
              <a:t> normen 2 en 6</a:t>
            </a:r>
            <a:endParaRPr lang="nl-NL" dirty="0"/>
          </a:p>
          <a:p>
            <a:r>
              <a:rPr lang="nl-NL" dirty="0" err="1">
                <a:latin typeface="Arial" panose="020B0604020202020204" pitchFamily="34" charset="0"/>
              </a:rPr>
              <a:t>Fsc</a:t>
            </a:r>
            <a:r>
              <a:rPr lang="nl-NL" dirty="0">
                <a:latin typeface="Arial" panose="020B0604020202020204" pitchFamily="34" charset="0"/>
              </a:rPr>
              <a:t> 3 en 7</a:t>
            </a:r>
            <a:endParaRPr lang="nl-NL" dirty="0"/>
          </a:p>
          <a:p>
            <a:r>
              <a:rPr lang="nl-NL" dirty="0">
                <a:latin typeface="Arial" panose="020B0604020202020204" pitchFamily="34" charset="0"/>
              </a:rPr>
              <a:t>CE keurmerk 4 en 8</a:t>
            </a:r>
            <a:endParaRPr lang="nl-NL" dirty="0">
              <a:effectLst/>
            </a:endParaRPr>
          </a:p>
        </p:txBody>
      </p:sp>
      <p:pic>
        <p:nvPicPr>
          <p:cNvPr id="4" name="Afbeelding 3"/>
          <p:cNvPicPr>
            <a:picLocks noChangeAspect="1"/>
          </p:cNvPicPr>
          <p:nvPr/>
        </p:nvPicPr>
        <p:blipFill>
          <a:blip r:embed="rId2"/>
          <a:stretch>
            <a:fillRect/>
          </a:stretch>
        </p:blipFill>
        <p:spPr>
          <a:xfrm>
            <a:off x="295246" y="61912"/>
            <a:ext cx="8667750" cy="6734175"/>
          </a:xfrm>
          <a:prstGeom prst="rect">
            <a:avLst/>
          </a:prstGeom>
        </p:spPr>
      </p:pic>
      <p:pic>
        <p:nvPicPr>
          <p:cNvPr id="5" name="Afbeelding 4">
            <a:extLst>
              <a:ext uri="{FF2B5EF4-FFF2-40B4-BE49-F238E27FC236}">
                <a16:creationId xmlns:a16="http://schemas.microsoft.com/office/drawing/2014/main" id="{F298293D-5AD8-40DE-891B-30D8700465A2}"/>
              </a:ext>
            </a:extLst>
          </p:cNvPr>
          <p:cNvPicPr>
            <a:picLocks noChangeAspect="1"/>
          </p:cNvPicPr>
          <p:nvPr/>
        </p:nvPicPr>
        <p:blipFill>
          <a:blip r:embed="rId3"/>
          <a:stretch>
            <a:fillRect/>
          </a:stretch>
        </p:blipFill>
        <p:spPr>
          <a:xfrm>
            <a:off x="10494552" y="189409"/>
            <a:ext cx="1402202" cy="310923"/>
          </a:xfrm>
          <a:prstGeom prst="rect">
            <a:avLst/>
          </a:prstGeom>
        </p:spPr>
      </p:pic>
    </p:spTree>
    <p:extLst>
      <p:ext uri="{BB962C8B-B14F-4D97-AF65-F5344CB8AC3E}">
        <p14:creationId xmlns:p14="http://schemas.microsoft.com/office/powerpoint/2010/main" val="35612808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369</TotalTime>
  <Words>1672</Words>
  <Application>Microsoft Office PowerPoint</Application>
  <PresentationFormat>Breedbeeld</PresentationFormat>
  <Paragraphs>206</Paragraphs>
  <Slides>27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27</vt:i4>
      </vt:variant>
    </vt:vector>
  </HeadingPairs>
  <TitlesOfParts>
    <vt:vector size="32" baseType="lpstr">
      <vt:lpstr>Arial</vt:lpstr>
      <vt:lpstr>Calibri</vt:lpstr>
      <vt:lpstr>Trebuchet MS</vt:lpstr>
      <vt:lpstr>Wingdings 3</vt:lpstr>
      <vt:lpstr>Facet</vt:lpstr>
      <vt:lpstr>Keurmerken</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Keurmerken</dc:title>
  <dc:creator>gerdien vrielink</dc:creator>
  <cp:lastModifiedBy>Jasper Smit</cp:lastModifiedBy>
  <cp:revision>31</cp:revision>
  <cp:lastPrinted>2016-12-15T08:14:45Z</cp:lastPrinted>
  <dcterms:created xsi:type="dcterms:W3CDTF">2016-12-14T20:55:18Z</dcterms:created>
  <dcterms:modified xsi:type="dcterms:W3CDTF">2022-09-27T10:10:15Z</dcterms:modified>
</cp:coreProperties>
</file>